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4" r:id="rId3"/>
    <p:sldId id="258" r:id="rId4"/>
    <p:sldId id="259" r:id="rId5"/>
    <p:sldId id="260" r:id="rId6"/>
    <p:sldId id="262" r:id="rId7"/>
    <p:sldId id="263" r:id="rId8"/>
    <p:sldId id="271" r:id="rId9"/>
    <p:sldId id="275" r:id="rId10"/>
    <p:sldId id="276" r:id="rId11"/>
    <p:sldId id="277" r:id="rId12"/>
    <p:sldId id="278" r:id="rId13"/>
    <p:sldId id="279" r:id="rId14"/>
    <p:sldId id="280" r:id="rId15"/>
    <p:sldId id="281" r:id="rId16"/>
    <p:sldId id="285" r:id="rId17"/>
    <p:sldId id="261" r:id="rId18"/>
    <p:sldId id="264" r:id="rId19"/>
    <p:sldId id="282" r:id="rId20"/>
    <p:sldId id="265" r:id="rId21"/>
    <p:sldId id="266" r:id="rId22"/>
    <p:sldId id="286" r:id="rId23"/>
    <p:sldId id="267" r:id="rId24"/>
    <p:sldId id="284" r:id="rId25"/>
    <p:sldId id="292" r:id="rId26"/>
    <p:sldId id="293" r:id="rId27"/>
    <p:sldId id="268" r:id="rId28"/>
    <p:sldId id="272" r:id="rId29"/>
    <p:sldId id="306" r:id="rId30"/>
    <p:sldId id="269" r:id="rId31"/>
    <p:sldId id="270" r:id="rId32"/>
    <p:sldId id="273" r:id="rId33"/>
    <p:sldId id="283" r:id="rId34"/>
    <p:sldId id="287" r:id="rId35"/>
    <p:sldId id="288" r:id="rId36"/>
    <p:sldId id="289" r:id="rId37"/>
    <p:sldId id="290" r:id="rId38"/>
    <p:sldId id="291" r:id="rId39"/>
    <p:sldId id="295" r:id="rId40"/>
    <p:sldId id="296" r:id="rId41"/>
    <p:sldId id="297" r:id="rId42"/>
    <p:sldId id="298" r:id="rId43"/>
    <p:sldId id="299" r:id="rId44"/>
    <p:sldId id="300" r:id="rId45"/>
    <p:sldId id="301" r:id="rId46"/>
    <p:sldId id="302" r:id="rId47"/>
    <p:sldId id="303" r:id="rId48"/>
    <p:sldId id="304" r:id="rId49"/>
    <p:sldId id="294"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318" y="-44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23/08/2012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23/08/2012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23/08/2012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23/08/2012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23/08/2012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23/08/2012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23/08/2012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23/08/2012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23/08/2012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23/08/2012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23/08/2012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23/08/2012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hyperlink" Target="http://www.nabh.co/main/mlp/" TargetMode="External"/><Relationship Id="rId3" Type="http://schemas.openxmlformats.org/officeDocument/2006/relationships/hyperlink" Target="http://www.nabh.co/main/ayushhospitals/" TargetMode="External"/><Relationship Id="rId7" Type="http://schemas.openxmlformats.org/officeDocument/2006/relationships/hyperlink" Target="http://www.nabh.co/main/mis/" TargetMode="External"/><Relationship Id="rId12" Type="http://schemas.openxmlformats.org/officeDocument/2006/relationships/hyperlink" Target="http://www.nabh.co/main/wc/" TargetMode="External"/><Relationship Id="rId2" Type="http://schemas.openxmlformats.org/officeDocument/2006/relationships/hyperlink" Target="http://www.nabh.co/main/Allopathic_Clinics/" TargetMode="External"/><Relationship Id="rId1" Type="http://schemas.openxmlformats.org/officeDocument/2006/relationships/slideLayout" Target="../slideLayouts/slideLayout2.xml"/><Relationship Id="rId6" Type="http://schemas.openxmlformats.org/officeDocument/2006/relationships/hyperlink" Target="http://www.nabh.co/main/hospitals/" TargetMode="External"/><Relationship Id="rId11" Type="http://schemas.openxmlformats.org/officeDocument/2006/relationships/hyperlink" Target="http://www.nabh.co/main/shco/" TargetMode="External"/><Relationship Id="rId5" Type="http://schemas.openxmlformats.org/officeDocument/2006/relationships/hyperlink" Target="http://www.nabh.co/main/dental/" TargetMode="External"/><Relationship Id="rId10" Type="http://schemas.openxmlformats.org/officeDocument/2006/relationships/hyperlink" Target="http://www.nabh.co/main/phc/" TargetMode="External"/><Relationship Id="rId4" Type="http://schemas.openxmlformats.org/officeDocument/2006/relationships/hyperlink" Target="http://www.nabh.co/main/bloodbank/" TargetMode="External"/><Relationship Id="rId9" Type="http://schemas.openxmlformats.org/officeDocument/2006/relationships/hyperlink" Target="http://www.nabh.co/main/ostc/"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accent1">
              <a:lumMod val="40000"/>
              <a:lumOff val="60000"/>
            </a:schemeClr>
          </a:solidFill>
        </p:spPr>
        <p:txBody>
          <a:bodyPr>
            <a:normAutofit/>
          </a:bodyPr>
          <a:lstStyle/>
          <a:p>
            <a:r>
              <a:rPr lang="en-US" sz="3200" b="1" dirty="0" smtClean="0"/>
              <a:t>QUALITY ASSURANCE IN HEALTHCARE</a:t>
            </a:r>
            <a:endParaRPr lang="en-US" sz="3200" b="1" dirty="0"/>
          </a:p>
        </p:txBody>
      </p:sp>
      <p:sp>
        <p:nvSpPr>
          <p:cNvPr id="3" name="Subtitle 2"/>
          <p:cNvSpPr>
            <a:spLocks noGrp="1"/>
          </p:cNvSpPr>
          <p:nvPr>
            <p:ph type="subTitle" idx="1"/>
          </p:nvPr>
        </p:nvSpPr>
        <p:spPr/>
        <p:txBody>
          <a:bodyPr>
            <a:normAutofit/>
          </a:bodyPr>
          <a:lstStyle/>
          <a:p>
            <a:r>
              <a:rPr lang="en-US" sz="2400" b="1" dirty="0" smtClean="0">
                <a:solidFill>
                  <a:schemeClr val="tx1"/>
                </a:solidFill>
              </a:rPr>
              <a:t>MODERATOR- DR B S GARG</a:t>
            </a:r>
          </a:p>
          <a:p>
            <a:r>
              <a:rPr lang="en-US" sz="2400" b="1" dirty="0" smtClean="0">
                <a:solidFill>
                  <a:schemeClr val="tx1"/>
                </a:solidFill>
              </a:rPr>
              <a:t>PRESENTER- GAURIJ HOOD</a:t>
            </a:r>
            <a:endParaRPr lang="en-US" sz="2400" b="1"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7086600" cy="533400"/>
          </a:xfrm>
          <a:solidFill>
            <a:schemeClr val="accent4">
              <a:lumMod val="40000"/>
              <a:lumOff val="60000"/>
            </a:schemeClr>
          </a:solidFill>
        </p:spPr>
        <p:txBody>
          <a:bodyPr>
            <a:normAutofit/>
          </a:bodyPr>
          <a:lstStyle/>
          <a:p>
            <a:pPr lvl="0"/>
            <a:r>
              <a:rPr lang="en-US" sz="2800" b="1" dirty="0" smtClean="0"/>
              <a:t>Access to Services</a:t>
            </a:r>
            <a:endParaRPr lang="en-US" sz="2800" b="1" dirty="0"/>
          </a:p>
        </p:txBody>
      </p:sp>
      <p:sp>
        <p:nvSpPr>
          <p:cNvPr id="3" name="Content Placeholder 2"/>
          <p:cNvSpPr>
            <a:spLocks noGrp="1"/>
          </p:cNvSpPr>
          <p:nvPr>
            <p:ph idx="1"/>
          </p:nvPr>
        </p:nvSpPr>
        <p:spPr>
          <a:xfrm>
            <a:off x="457200" y="762000"/>
            <a:ext cx="8229600" cy="5364163"/>
          </a:xfrm>
        </p:spPr>
        <p:txBody>
          <a:bodyPr>
            <a:normAutofit/>
          </a:bodyPr>
          <a:lstStyle/>
          <a:p>
            <a:pPr lvl="0"/>
            <a:r>
              <a:rPr lang="en-US" sz="1800" b="1" dirty="0" smtClean="0"/>
              <a:t>Geographic access </a:t>
            </a:r>
            <a:r>
              <a:rPr lang="en-US" sz="1800" dirty="0" smtClean="0"/>
              <a:t>may be measured </a:t>
            </a:r>
            <a:r>
              <a:rPr lang="en-US" sz="1800" b="1" dirty="0" smtClean="0"/>
              <a:t>by modes of transportation, distance, travel time, and any other physical barriers</a:t>
            </a:r>
            <a:r>
              <a:rPr lang="en-US" sz="1800" dirty="0" smtClean="0"/>
              <a:t> that could keep the client from receiving care. </a:t>
            </a:r>
          </a:p>
          <a:p>
            <a:pPr lvl="0">
              <a:buNone/>
            </a:pPr>
            <a:endParaRPr lang="en-US" sz="1800" dirty="0" smtClean="0"/>
          </a:p>
          <a:p>
            <a:pPr lvl="0"/>
            <a:r>
              <a:rPr lang="en-US" sz="1800" b="1" dirty="0" smtClean="0"/>
              <a:t>Economic access </a:t>
            </a:r>
            <a:r>
              <a:rPr lang="en-US" sz="1800" dirty="0" smtClean="0"/>
              <a:t>refers to the </a:t>
            </a:r>
            <a:r>
              <a:rPr lang="en-US" sz="1800" b="1" dirty="0" smtClean="0"/>
              <a:t>affordability of products and services </a:t>
            </a:r>
            <a:r>
              <a:rPr lang="en-US" sz="1800" dirty="0" smtClean="0"/>
              <a:t>for clients.</a:t>
            </a:r>
          </a:p>
          <a:p>
            <a:pPr lvl="0">
              <a:buNone/>
            </a:pPr>
            <a:endParaRPr lang="en-US" sz="1800" dirty="0" smtClean="0"/>
          </a:p>
          <a:p>
            <a:r>
              <a:rPr lang="en-US" sz="1800" b="1" dirty="0" smtClean="0"/>
              <a:t>Social or cultural access </a:t>
            </a:r>
            <a:r>
              <a:rPr lang="en-US" sz="1800" dirty="0" smtClean="0"/>
              <a:t>relates to </a:t>
            </a:r>
            <a:r>
              <a:rPr lang="en-US" sz="1800" b="1" dirty="0" smtClean="0"/>
              <a:t>service acceptability within the context of the client’s cultural values, beliefs, and attitudes</a:t>
            </a:r>
          </a:p>
          <a:p>
            <a:pPr>
              <a:buNone/>
            </a:pPr>
            <a:endParaRPr lang="en-US" sz="1800" dirty="0" smtClean="0"/>
          </a:p>
          <a:p>
            <a:r>
              <a:rPr lang="en-US" sz="1800" b="1" dirty="0" smtClean="0"/>
              <a:t>Organizational access </a:t>
            </a:r>
            <a:r>
              <a:rPr lang="en-US" sz="1800" dirty="0" smtClean="0"/>
              <a:t>refers to the extent to which services </a:t>
            </a:r>
            <a:r>
              <a:rPr lang="en-US" sz="1800" b="1" dirty="0" smtClean="0"/>
              <a:t>are conveniently organized</a:t>
            </a:r>
            <a:r>
              <a:rPr lang="en-US" sz="1800" dirty="0" smtClean="0"/>
              <a:t> for prospective clients</a:t>
            </a:r>
          </a:p>
          <a:p>
            <a:pPr>
              <a:buNone/>
            </a:pPr>
            <a:endParaRPr lang="en-US" sz="1800" dirty="0" smtClean="0"/>
          </a:p>
          <a:p>
            <a:r>
              <a:rPr lang="en-US" sz="1800" b="1" dirty="0" smtClean="0"/>
              <a:t>Linguistic access </a:t>
            </a:r>
            <a:r>
              <a:rPr lang="en-US" sz="1800" dirty="0" smtClean="0"/>
              <a:t>means that the services are available in the </a:t>
            </a:r>
            <a:r>
              <a:rPr lang="en-US" sz="1800" b="1" dirty="0" smtClean="0"/>
              <a:t>local language or a dialect </a:t>
            </a:r>
            <a:r>
              <a:rPr lang="en-US" sz="1800" dirty="0" smtClean="0"/>
              <a:t>in which the client is fluent</a:t>
            </a:r>
            <a:endParaRPr lang="en-US" sz="1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162800" cy="792162"/>
          </a:xfrm>
          <a:solidFill>
            <a:schemeClr val="accent4">
              <a:lumMod val="40000"/>
              <a:lumOff val="60000"/>
            </a:schemeClr>
          </a:solidFill>
        </p:spPr>
        <p:txBody>
          <a:bodyPr>
            <a:normAutofit/>
          </a:bodyPr>
          <a:lstStyle/>
          <a:p>
            <a:r>
              <a:rPr lang="en-US" sz="2800" b="1" dirty="0" smtClean="0"/>
              <a:t>Effectiveness</a:t>
            </a:r>
            <a:endParaRPr lang="en-US" sz="2800" b="1" dirty="0"/>
          </a:p>
        </p:txBody>
      </p:sp>
      <p:sp>
        <p:nvSpPr>
          <p:cNvPr id="3" name="Content Placeholder 2"/>
          <p:cNvSpPr>
            <a:spLocks noGrp="1"/>
          </p:cNvSpPr>
          <p:nvPr>
            <p:ph idx="1"/>
          </p:nvPr>
        </p:nvSpPr>
        <p:spPr>
          <a:xfrm>
            <a:off x="457200" y="1219200"/>
            <a:ext cx="8229600" cy="4906963"/>
          </a:xfrm>
        </p:spPr>
        <p:txBody>
          <a:bodyPr>
            <a:normAutofit/>
          </a:bodyPr>
          <a:lstStyle/>
          <a:p>
            <a:pPr lvl="0"/>
            <a:endParaRPr lang="en-US" sz="1800" dirty="0" smtClean="0"/>
          </a:p>
          <a:p>
            <a:r>
              <a:rPr lang="en-US" sz="1800" dirty="0" smtClean="0"/>
              <a:t>Does the </a:t>
            </a:r>
            <a:r>
              <a:rPr lang="en-US" sz="1800" b="1" dirty="0" smtClean="0"/>
              <a:t>procedure or treatment, when correctly applied, lead to the desired results</a:t>
            </a:r>
            <a:r>
              <a:rPr lang="en-US" sz="1800" dirty="0" smtClean="0"/>
              <a:t>?</a:t>
            </a:r>
          </a:p>
          <a:p>
            <a:pPr>
              <a:buNone/>
            </a:pPr>
            <a:endParaRPr lang="en-US" sz="1800" dirty="0" smtClean="0"/>
          </a:p>
          <a:p>
            <a:r>
              <a:rPr lang="en-US" sz="1800" dirty="0" smtClean="0"/>
              <a:t>Is the </a:t>
            </a:r>
            <a:r>
              <a:rPr lang="en-US" sz="1800" b="1" dirty="0" smtClean="0"/>
              <a:t>recommended treatment the most technologically appropriate </a:t>
            </a:r>
            <a:r>
              <a:rPr lang="en-US" sz="1800" dirty="0" smtClean="0"/>
              <a:t>for the setting in which it is delivered?</a:t>
            </a:r>
          </a:p>
          <a:p>
            <a:pPr>
              <a:buNone/>
            </a:pPr>
            <a:endParaRPr lang="en-US" sz="1800" dirty="0" smtClean="0"/>
          </a:p>
          <a:p>
            <a:pPr lvl="0"/>
            <a:r>
              <a:rPr lang="en-US" sz="1800" dirty="0" smtClean="0"/>
              <a:t>Effectiveness is an important dimension of quality at the central level, where </a:t>
            </a:r>
            <a:r>
              <a:rPr lang="en-US" sz="1800" b="1" dirty="0" smtClean="0"/>
              <a:t>norms and specifications are defined</a:t>
            </a:r>
            <a:r>
              <a:rPr lang="en-US" sz="1800" dirty="0" smtClean="0"/>
              <a:t>.</a:t>
            </a:r>
          </a:p>
          <a:p>
            <a:endParaRPr lang="en-US" sz="1800" dirty="0" smtClean="0"/>
          </a:p>
          <a:p>
            <a:r>
              <a:rPr lang="en-US" sz="1800" dirty="0" smtClean="0"/>
              <a:t>To determine effectiveness, the </a:t>
            </a:r>
            <a:r>
              <a:rPr lang="en-US" sz="1800" b="1" dirty="0" smtClean="0"/>
              <a:t>procedure’s potential harm must be compared with its potential net benefits</a:t>
            </a:r>
            <a:endParaRPr lang="en-US" sz="18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a:solidFill>
            <a:schemeClr val="accent4">
              <a:lumMod val="40000"/>
              <a:lumOff val="60000"/>
            </a:schemeClr>
          </a:solidFill>
        </p:spPr>
        <p:txBody>
          <a:bodyPr>
            <a:normAutofit/>
          </a:bodyPr>
          <a:lstStyle/>
          <a:p>
            <a:pPr lvl="0"/>
            <a:r>
              <a:rPr lang="en-US" sz="2800" b="1" dirty="0" smtClean="0"/>
              <a:t>Interpersonal Relations</a:t>
            </a:r>
            <a:endParaRPr lang="en-US" sz="2800" b="1" dirty="0"/>
          </a:p>
        </p:txBody>
      </p:sp>
      <p:sp>
        <p:nvSpPr>
          <p:cNvPr id="3" name="Content Placeholder 2"/>
          <p:cNvSpPr>
            <a:spLocks noGrp="1"/>
          </p:cNvSpPr>
          <p:nvPr>
            <p:ph idx="1"/>
          </p:nvPr>
        </p:nvSpPr>
        <p:spPr>
          <a:xfrm>
            <a:off x="457200" y="1143000"/>
            <a:ext cx="8229600" cy="4983163"/>
          </a:xfrm>
        </p:spPr>
        <p:txBody>
          <a:bodyPr>
            <a:normAutofit/>
          </a:bodyPr>
          <a:lstStyle/>
          <a:p>
            <a:pPr lvl="0"/>
            <a:r>
              <a:rPr lang="en-US" sz="1800" b="1" dirty="0" smtClean="0"/>
              <a:t>Interaction between providers and clients, managers and health care providers</a:t>
            </a:r>
            <a:r>
              <a:rPr lang="en-US" sz="1800" dirty="0" smtClean="0"/>
              <a:t>, and the health team and the community. </a:t>
            </a:r>
          </a:p>
          <a:p>
            <a:pPr lvl="0">
              <a:buNone/>
            </a:pPr>
            <a:endParaRPr lang="en-US" sz="1800" dirty="0" smtClean="0"/>
          </a:p>
          <a:p>
            <a:pPr lvl="0"/>
            <a:r>
              <a:rPr lang="en-US" sz="1800" b="1" dirty="0" smtClean="0"/>
              <a:t>Establish trust and credibility through demonstrations of respect, confidentiality, courtesy, responsiveness, and empathy</a:t>
            </a:r>
            <a:r>
              <a:rPr lang="en-US" sz="1800" dirty="0" smtClean="0"/>
              <a:t>. Effective listening and communication are also important. </a:t>
            </a:r>
          </a:p>
          <a:p>
            <a:pPr lvl="0">
              <a:buNone/>
            </a:pPr>
            <a:endParaRPr lang="en-US" sz="1800" dirty="0" smtClean="0"/>
          </a:p>
          <a:p>
            <a:pPr lvl="0"/>
            <a:r>
              <a:rPr lang="en-US" sz="1800" dirty="0" smtClean="0"/>
              <a:t>Sound interpersonal relations </a:t>
            </a:r>
            <a:r>
              <a:rPr lang="en-US" sz="1800" b="1" dirty="0" smtClean="0"/>
              <a:t>contribute to effective health </a:t>
            </a:r>
            <a:r>
              <a:rPr lang="en-US" sz="1800" dirty="0" smtClean="0"/>
              <a:t>counseling and to a positive rapport with patients.</a:t>
            </a:r>
          </a:p>
          <a:p>
            <a:pPr lvl="0"/>
            <a:endParaRPr lang="en-US" sz="1800" dirty="0" smtClean="0"/>
          </a:p>
          <a:p>
            <a:pPr lvl="0"/>
            <a:r>
              <a:rPr lang="en-US" sz="1800" dirty="0" smtClean="0"/>
              <a:t> Inadequate interpersonal relations can reduce  the effectiveness of a technically competent health service. </a:t>
            </a:r>
          </a:p>
          <a:p>
            <a:pPr lvl="0">
              <a:buNone/>
            </a:pPr>
            <a:endParaRPr lang="en-US" sz="1800" dirty="0" smtClean="0"/>
          </a:p>
          <a:p>
            <a:pPr lvl="0"/>
            <a:r>
              <a:rPr lang="en-US" sz="1800" dirty="0" smtClean="0"/>
              <a:t>Patients who are poorly treated may be </a:t>
            </a:r>
            <a:r>
              <a:rPr lang="en-US" sz="1800" b="1" dirty="0" smtClean="0"/>
              <a:t>less likely to heed the health care provider’s recommendations, or may avoid seeking care</a:t>
            </a:r>
            <a:r>
              <a:rPr lang="en-US" sz="1800" dirty="0" smtClean="0"/>
              <a:t>.</a:t>
            </a:r>
          </a:p>
          <a:p>
            <a:endParaRPr lang="en-US" sz="1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7010400" cy="533400"/>
          </a:xfrm>
          <a:solidFill>
            <a:schemeClr val="accent4">
              <a:lumMod val="40000"/>
              <a:lumOff val="60000"/>
            </a:schemeClr>
          </a:solidFill>
        </p:spPr>
        <p:txBody>
          <a:bodyPr>
            <a:normAutofit/>
          </a:bodyPr>
          <a:lstStyle/>
          <a:p>
            <a:r>
              <a:rPr lang="en-US" sz="2800" b="1" dirty="0" smtClean="0"/>
              <a:t>Efficiency</a:t>
            </a:r>
            <a:endParaRPr lang="en-US" sz="2800" b="1" dirty="0"/>
          </a:p>
        </p:txBody>
      </p:sp>
      <p:sp>
        <p:nvSpPr>
          <p:cNvPr id="3" name="Content Placeholder 2"/>
          <p:cNvSpPr>
            <a:spLocks noGrp="1"/>
          </p:cNvSpPr>
          <p:nvPr>
            <p:ph idx="1"/>
          </p:nvPr>
        </p:nvSpPr>
        <p:spPr>
          <a:xfrm>
            <a:off x="457200" y="685800"/>
            <a:ext cx="8229600" cy="5440363"/>
          </a:xfrm>
        </p:spPr>
        <p:txBody>
          <a:bodyPr>
            <a:normAutofit/>
          </a:bodyPr>
          <a:lstStyle/>
          <a:p>
            <a:pPr lvl="0"/>
            <a:r>
              <a:rPr lang="en-US" sz="1800" dirty="0" smtClean="0"/>
              <a:t>it affects </a:t>
            </a:r>
            <a:r>
              <a:rPr lang="en-US" sz="1800" b="1" dirty="0" smtClean="0"/>
              <a:t>product and service affordability </a:t>
            </a:r>
            <a:r>
              <a:rPr lang="en-US" sz="1800" dirty="0" smtClean="0"/>
              <a:t>and because health care resources are usually limited.</a:t>
            </a:r>
          </a:p>
          <a:p>
            <a:pPr lvl="0">
              <a:buNone/>
            </a:pPr>
            <a:endParaRPr lang="en-US" sz="1800" dirty="0" smtClean="0"/>
          </a:p>
          <a:p>
            <a:pPr lvl="0"/>
            <a:r>
              <a:rPr lang="en-US" sz="1800" dirty="0" smtClean="0"/>
              <a:t>Efficient services </a:t>
            </a:r>
            <a:r>
              <a:rPr lang="en-US" sz="1800" b="1" dirty="0" smtClean="0"/>
              <a:t>provide optimal rather than maximum care </a:t>
            </a:r>
            <a:r>
              <a:rPr lang="en-US" sz="1800" dirty="0" smtClean="0"/>
              <a:t>to the patient and community; they provide the greatest benefit within the resources available. Efficiency demands that </a:t>
            </a:r>
            <a:r>
              <a:rPr lang="en-US" sz="1800" b="1" dirty="0" smtClean="0"/>
              <a:t>necessary or appropriate care </a:t>
            </a:r>
            <a:r>
              <a:rPr lang="en-US" sz="1800" dirty="0" smtClean="0"/>
              <a:t>is provided. </a:t>
            </a:r>
          </a:p>
          <a:p>
            <a:pPr lvl="0">
              <a:buNone/>
            </a:pPr>
            <a:endParaRPr lang="en-US" sz="1800" dirty="0" smtClean="0"/>
          </a:p>
          <a:p>
            <a:pPr lvl="0"/>
            <a:r>
              <a:rPr lang="en-US" sz="1800" dirty="0" smtClean="0"/>
              <a:t>Poor care resulting from ineffective norms or incorrect delivery should be minimized or eliminated. In this way, quality can be improved while reducing costs.</a:t>
            </a:r>
          </a:p>
          <a:p>
            <a:pPr>
              <a:buNone/>
            </a:pPr>
            <a:r>
              <a:rPr lang="en-US" sz="1800" dirty="0" smtClean="0"/>
              <a:t>  </a:t>
            </a:r>
          </a:p>
          <a:p>
            <a:pPr algn="ctr">
              <a:buNone/>
            </a:pPr>
            <a:r>
              <a:rPr lang="en-US" sz="2800" b="1" dirty="0" smtClean="0"/>
              <a:t>Continuity</a:t>
            </a:r>
          </a:p>
          <a:p>
            <a:endParaRPr lang="en-US" sz="1800" dirty="0" smtClean="0"/>
          </a:p>
          <a:p>
            <a:r>
              <a:rPr lang="en-US" sz="1800" dirty="0" smtClean="0"/>
              <a:t>Continuity means that client receives the </a:t>
            </a:r>
            <a:r>
              <a:rPr lang="en-US" sz="1800" b="1" dirty="0" smtClean="0"/>
              <a:t>complete range of health services that he or she needs, without interruption, cessation, or unnecessary repetition </a:t>
            </a:r>
            <a:r>
              <a:rPr lang="en-US" sz="1800" dirty="0" smtClean="0"/>
              <a:t>of diagnosis or treatment</a:t>
            </a:r>
            <a:endParaRPr lang="en-US" sz="1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6934200" cy="609600"/>
          </a:xfrm>
          <a:solidFill>
            <a:schemeClr val="accent4">
              <a:lumMod val="40000"/>
              <a:lumOff val="60000"/>
            </a:schemeClr>
          </a:solidFill>
        </p:spPr>
        <p:txBody>
          <a:bodyPr>
            <a:normAutofit fontScale="90000"/>
          </a:bodyPr>
          <a:lstStyle/>
          <a:p>
            <a:pPr lvl="0"/>
            <a:r>
              <a:rPr lang="en-US" sz="2800" b="1" dirty="0" smtClean="0"/>
              <a:t/>
            </a:r>
            <a:br>
              <a:rPr lang="en-US" sz="2800" b="1" dirty="0" smtClean="0"/>
            </a:br>
            <a:r>
              <a:rPr lang="en-US" sz="2800" b="1" dirty="0" smtClean="0"/>
              <a:t>Safety</a:t>
            </a:r>
            <a:br>
              <a:rPr lang="en-US" sz="2800" b="1" dirty="0" smtClean="0"/>
            </a:br>
            <a:endParaRPr lang="en-US" sz="2800" b="1" dirty="0"/>
          </a:p>
        </p:txBody>
      </p:sp>
      <p:sp>
        <p:nvSpPr>
          <p:cNvPr id="3" name="Content Placeholder 2"/>
          <p:cNvSpPr>
            <a:spLocks noGrp="1"/>
          </p:cNvSpPr>
          <p:nvPr>
            <p:ph idx="1"/>
          </p:nvPr>
        </p:nvSpPr>
        <p:spPr>
          <a:xfrm>
            <a:off x="457200" y="914400"/>
            <a:ext cx="8229600" cy="5211763"/>
          </a:xfrm>
        </p:spPr>
        <p:txBody>
          <a:bodyPr>
            <a:normAutofit lnSpcReduction="10000"/>
          </a:bodyPr>
          <a:lstStyle/>
          <a:p>
            <a:pPr lvl="0"/>
            <a:r>
              <a:rPr lang="en-US" sz="1800" dirty="0" smtClean="0"/>
              <a:t>Safety means </a:t>
            </a:r>
            <a:r>
              <a:rPr lang="en-US" sz="1800" b="1" dirty="0" smtClean="0"/>
              <a:t>minimizing the risks of injury, infection, harmful side effects, or other dangers related to service delivery</a:t>
            </a:r>
            <a:r>
              <a:rPr lang="en-US" sz="1800" dirty="0" smtClean="0"/>
              <a:t>.</a:t>
            </a:r>
          </a:p>
          <a:p>
            <a:pPr lvl="0">
              <a:buNone/>
            </a:pPr>
            <a:endParaRPr lang="en-US" sz="1800" dirty="0" smtClean="0"/>
          </a:p>
          <a:p>
            <a:pPr lvl="0"/>
            <a:r>
              <a:rPr lang="en-US" sz="1800" dirty="0" smtClean="0"/>
              <a:t> Safety involves the </a:t>
            </a:r>
            <a:r>
              <a:rPr lang="en-US" sz="1800" b="1" dirty="0" smtClean="0"/>
              <a:t>provider as well as the patient</a:t>
            </a:r>
            <a:r>
              <a:rPr lang="en-US" sz="1800" dirty="0" smtClean="0"/>
              <a:t>. </a:t>
            </a:r>
          </a:p>
          <a:p>
            <a:pPr lvl="0">
              <a:buNone/>
            </a:pPr>
            <a:endParaRPr lang="en-US" sz="1800" dirty="0" smtClean="0"/>
          </a:p>
          <a:p>
            <a:r>
              <a:rPr lang="en-US" sz="1800" dirty="0" smtClean="0"/>
              <a:t>For example, safety is an important dimension of quality for blood transfusions, especially since the advent of AIDS. </a:t>
            </a:r>
          </a:p>
          <a:p>
            <a:pPr>
              <a:buNone/>
            </a:pPr>
            <a:endParaRPr lang="en-US" sz="1800" dirty="0" smtClean="0"/>
          </a:p>
          <a:p>
            <a:r>
              <a:rPr lang="en-US" sz="1800" dirty="0" smtClean="0"/>
              <a:t>Patients must be </a:t>
            </a:r>
            <a:r>
              <a:rPr lang="en-US" sz="1800" b="1" dirty="0" smtClean="0"/>
              <a:t>protected from infection</a:t>
            </a:r>
            <a:r>
              <a:rPr lang="en-US" sz="1800" dirty="0" smtClean="0"/>
              <a:t>, and health workers who handle blood and needles must be </a:t>
            </a:r>
            <a:r>
              <a:rPr lang="en-US" sz="1800" b="1" dirty="0" smtClean="0"/>
              <a:t>protected by safety procedures</a:t>
            </a:r>
          </a:p>
          <a:p>
            <a:endParaRPr lang="en-US" sz="1800" dirty="0" smtClean="0"/>
          </a:p>
          <a:p>
            <a:r>
              <a:rPr lang="en-US" sz="1800" b="1" dirty="0" smtClean="0"/>
              <a:t>Health center waiting rooms </a:t>
            </a:r>
            <a:r>
              <a:rPr lang="en-US" sz="1800" dirty="0" smtClean="0"/>
              <a:t>can put clients at risk of infection from other patients if risk-reducing measures are not taken. </a:t>
            </a:r>
          </a:p>
          <a:p>
            <a:pPr>
              <a:buNone/>
            </a:pPr>
            <a:endParaRPr lang="en-US" sz="1800" dirty="0" smtClean="0"/>
          </a:p>
          <a:p>
            <a:r>
              <a:rPr lang="en-US" sz="1800" dirty="0" smtClean="0"/>
              <a:t>If a health worker </a:t>
            </a:r>
            <a:r>
              <a:rPr lang="en-US" sz="1800" b="1" dirty="0" smtClean="0"/>
              <a:t>does not provide proper instruction </a:t>
            </a:r>
            <a:r>
              <a:rPr lang="en-US" sz="1800" dirty="0" smtClean="0"/>
              <a:t>on the preparation of oral rehydration solution (ORS), a mother may administer to her child ORS containing a dangerously high concentration of salt</a:t>
            </a:r>
            <a:endParaRPr lang="en-US" sz="1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162800" cy="685800"/>
          </a:xfrm>
          <a:solidFill>
            <a:schemeClr val="accent4">
              <a:lumMod val="40000"/>
              <a:lumOff val="60000"/>
            </a:schemeClr>
          </a:solidFill>
        </p:spPr>
        <p:txBody>
          <a:bodyPr>
            <a:normAutofit fontScale="90000"/>
          </a:bodyPr>
          <a:lstStyle/>
          <a:p>
            <a:pPr lvl="0"/>
            <a:r>
              <a:rPr lang="en-US" sz="2800" b="1" dirty="0" smtClean="0"/>
              <a:t> Amenities</a:t>
            </a:r>
            <a:br>
              <a:rPr lang="en-US" sz="2800" b="1" dirty="0" smtClean="0"/>
            </a:br>
            <a:endParaRPr lang="en-US" sz="2800" b="1" dirty="0"/>
          </a:p>
        </p:txBody>
      </p:sp>
      <p:sp>
        <p:nvSpPr>
          <p:cNvPr id="3" name="Content Placeholder 2"/>
          <p:cNvSpPr>
            <a:spLocks noGrp="1"/>
          </p:cNvSpPr>
          <p:nvPr>
            <p:ph idx="1"/>
          </p:nvPr>
        </p:nvSpPr>
        <p:spPr>
          <a:xfrm>
            <a:off x="457200" y="1066800"/>
            <a:ext cx="8229600" cy="5059363"/>
          </a:xfrm>
        </p:spPr>
        <p:txBody>
          <a:bodyPr>
            <a:normAutofit/>
          </a:bodyPr>
          <a:lstStyle/>
          <a:p>
            <a:pPr lvl="0"/>
            <a:r>
              <a:rPr lang="en-US" sz="1800" dirty="0" smtClean="0"/>
              <a:t>Refer to  </a:t>
            </a:r>
            <a:r>
              <a:rPr lang="en-US" sz="1800" b="1" dirty="0" smtClean="0"/>
              <a:t>features of health services </a:t>
            </a:r>
            <a:r>
              <a:rPr lang="en-US" sz="1800" dirty="0" smtClean="0"/>
              <a:t>that do not directly relate to clinical effectiveness but may </a:t>
            </a:r>
            <a:r>
              <a:rPr lang="en-US" sz="1800" b="1" dirty="0" smtClean="0"/>
              <a:t>enhance the client’s satisfaction and willingness </a:t>
            </a:r>
            <a:r>
              <a:rPr lang="en-US" sz="1800" dirty="0" smtClean="0"/>
              <a:t>to return to the facility for </a:t>
            </a:r>
            <a:r>
              <a:rPr lang="en-US" sz="1800" dirty="0" err="1" smtClean="0"/>
              <a:t>susbsequent</a:t>
            </a:r>
            <a:r>
              <a:rPr lang="en-US" sz="1800" dirty="0" smtClean="0"/>
              <a:t> health care needs. </a:t>
            </a:r>
          </a:p>
          <a:p>
            <a:pPr lvl="0">
              <a:buNone/>
            </a:pPr>
            <a:endParaRPr lang="en-US" sz="1800" dirty="0" smtClean="0"/>
          </a:p>
          <a:p>
            <a:pPr lvl="0"/>
            <a:r>
              <a:rPr lang="en-US" sz="1800" dirty="0" smtClean="0"/>
              <a:t>May affect the client’s expectations about and confidence in other aspects of the service or product. </a:t>
            </a:r>
          </a:p>
          <a:p>
            <a:pPr lvl="0">
              <a:buNone/>
            </a:pPr>
            <a:endParaRPr lang="en-US" sz="1800" dirty="0" smtClean="0"/>
          </a:p>
          <a:p>
            <a:pPr lvl="0"/>
            <a:r>
              <a:rPr lang="en-US" sz="1800" dirty="0" smtClean="0"/>
              <a:t>Where cost recovery is a consideration, amenities may enhance the client’s willingness to pay for services.</a:t>
            </a:r>
          </a:p>
          <a:p>
            <a:pPr lvl="0"/>
            <a:endParaRPr lang="en-US" sz="1800" dirty="0" smtClean="0"/>
          </a:p>
          <a:p>
            <a:pPr lvl="0"/>
            <a:r>
              <a:rPr lang="en-US" sz="1800" dirty="0" smtClean="0"/>
              <a:t> Amenities relate to </a:t>
            </a:r>
            <a:r>
              <a:rPr lang="en-US" sz="1800" b="1" dirty="0" smtClean="0"/>
              <a:t>the physical appearance of facilities, personnel, and materials; as well as to comfort, cleanliness, and privacy. </a:t>
            </a:r>
          </a:p>
          <a:p>
            <a:pPr lvl="0"/>
            <a:endParaRPr lang="en-US" sz="1800" dirty="0" smtClean="0"/>
          </a:p>
          <a:p>
            <a:pPr lvl="0"/>
            <a:r>
              <a:rPr lang="en-US" sz="1800" dirty="0" smtClean="0"/>
              <a:t>May include features that make the wait more pleasant such as </a:t>
            </a:r>
            <a:r>
              <a:rPr lang="en-US" sz="1800" b="1" dirty="0" smtClean="0"/>
              <a:t>music, educational or recreational videos, and reading materials</a:t>
            </a:r>
            <a:endParaRPr lang="en-US" sz="18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cstate="print"/>
          <a:srcRect l="23496" t="18520" r="23113" b="14987"/>
          <a:stretch>
            <a:fillRect/>
          </a:stretch>
        </p:blipFill>
        <p:spPr bwMode="auto">
          <a:xfrm>
            <a:off x="426720" y="609600"/>
            <a:ext cx="8488680" cy="594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a:solidFill>
            <a:schemeClr val="accent5">
              <a:lumMod val="40000"/>
              <a:lumOff val="60000"/>
            </a:schemeClr>
          </a:solidFill>
        </p:spPr>
        <p:txBody>
          <a:bodyPr>
            <a:normAutofit/>
          </a:bodyPr>
          <a:lstStyle/>
          <a:p>
            <a:r>
              <a:rPr lang="en-US" sz="2400" b="1" dirty="0" smtClean="0"/>
              <a:t>5. Quality- Perspective among different Stakeholders (</a:t>
            </a:r>
            <a:r>
              <a:rPr lang="en-US" sz="2400" b="1" dirty="0" err="1" smtClean="0"/>
              <a:t>Ovretveit’s</a:t>
            </a:r>
            <a:r>
              <a:rPr lang="en-US" sz="2400" b="1" dirty="0" smtClean="0"/>
              <a:t>)</a:t>
            </a:r>
            <a:endParaRPr lang="en-US" sz="2400" dirty="0"/>
          </a:p>
        </p:txBody>
      </p:sp>
      <p:sp>
        <p:nvSpPr>
          <p:cNvPr id="3" name="Content Placeholder 2"/>
          <p:cNvSpPr>
            <a:spLocks noGrp="1"/>
          </p:cNvSpPr>
          <p:nvPr>
            <p:ph idx="1"/>
          </p:nvPr>
        </p:nvSpPr>
        <p:spPr>
          <a:xfrm>
            <a:off x="457200" y="1066800"/>
            <a:ext cx="8229600" cy="5059363"/>
          </a:xfrm>
        </p:spPr>
        <p:txBody>
          <a:bodyPr>
            <a:normAutofit lnSpcReduction="10000"/>
          </a:bodyPr>
          <a:lstStyle/>
          <a:p>
            <a:pPr>
              <a:buNone/>
            </a:pPr>
            <a:r>
              <a:rPr lang="en-US" sz="2000" dirty="0" smtClean="0"/>
              <a:t>a.  </a:t>
            </a:r>
            <a:r>
              <a:rPr lang="en-US" sz="2000" b="1" dirty="0" smtClean="0"/>
              <a:t>Client:</a:t>
            </a:r>
          </a:p>
          <a:p>
            <a:pPr>
              <a:buNone/>
            </a:pPr>
            <a:r>
              <a:rPr lang="en-US" sz="2000" dirty="0" smtClean="0"/>
              <a:t>• </a:t>
            </a:r>
            <a:r>
              <a:rPr lang="en-US" sz="1900" dirty="0" smtClean="0"/>
              <a:t>Relief from the ailment</a:t>
            </a:r>
          </a:p>
          <a:p>
            <a:pPr>
              <a:buNone/>
            </a:pPr>
            <a:r>
              <a:rPr lang="en-US" sz="1900" dirty="0" smtClean="0"/>
              <a:t>• Service &amp; Treatment with compassion</a:t>
            </a:r>
          </a:p>
          <a:p>
            <a:pPr>
              <a:buNone/>
            </a:pPr>
            <a:endParaRPr lang="en-US" sz="2000" dirty="0" smtClean="0"/>
          </a:p>
          <a:p>
            <a:pPr>
              <a:buNone/>
            </a:pPr>
            <a:r>
              <a:rPr lang="en-US" sz="2000" dirty="0" smtClean="0"/>
              <a:t>b. </a:t>
            </a:r>
            <a:r>
              <a:rPr lang="en-US" sz="2000" b="1" dirty="0" smtClean="0"/>
              <a:t>Provider:</a:t>
            </a:r>
          </a:p>
          <a:p>
            <a:pPr>
              <a:buNone/>
            </a:pPr>
            <a:r>
              <a:rPr lang="en-US" sz="2000" dirty="0" smtClean="0"/>
              <a:t>• </a:t>
            </a:r>
            <a:r>
              <a:rPr lang="en-US" sz="1900" dirty="0" smtClean="0"/>
              <a:t>Offering state of the art- technical care, skills</a:t>
            </a:r>
          </a:p>
          <a:p>
            <a:pPr>
              <a:buNone/>
            </a:pPr>
            <a:r>
              <a:rPr lang="en-US" sz="1900" dirty="0" smtClean="0"/>
              <a:t>• Outcome comparable to known standards</a:t>
            </a:r>
          </a:p>
          <a:p>
            <a:pPr>
              <a:buNone/>
            </a:pPr>
            <a:r>
              <a:rPr lang="en-US" sz="1900" dirty="0" smtClean="0"/>
              <a:t>• Protection from legal systems</a:t>
            </a:r>
          </a:p>
          <a:p>
            <a:pPr>
              <a:buNone/>
            </a:pPr>
            <a:endParaRPr lang="en-US" sz="2000" dirty="0" smtClean="0"/>
          </a:p>
          <a:p>
            <a:pPr>
              <a:buNone/>
            </a:pPr>
            <a:r>
              <a:rPr lang="en-US" sz="2000" dirty="0" smtClean="0"/>
              <a:t>c. </a:t>
            </a:r>
            <a:r>
              <a:rPr lang="en-US" sz="2000" b="1" dirty="0" smtClean="0"/>
              <a:t>Program Manager:</a:t>
            </a:r>
          </a:p>
          <a:p>
            <a:r>
              <a:rPr lang="en-US" sz="1900" dirty="0" smtClean="0"/>
              <a:t>Will quality improvement impact utilization?</a:t>
            </a:r>
          </a:p>
          <a:p>
            <a:r>
              <a:rPr lang="en-US" sz="1900" dirty="0" smtClean="0"/>
              <a:t>If yes, does the investment justify the return ?</a:t>
            </a:r>
          </a:p>
          <a:p>
            <a:r>
              <a:rPr lang="en-US" sz="1900" dirty="0" smtClean="0"/>
              <a:t>Must provide for the needs and demands of both providers and patients. </a:t>
            </a:r>
          </a:p>
          <a:p>
            <a:r>
              <a:rPr lang="en-US" sz="1900" dirty="0" smtClean="0"/>
              <a:t>Also, they must be responsible stewards of the resources entrusted to them by the government, private entities, and the community. </a:t>
            </a:r>
          </a:p>
          <a:p>
            <a:endParaRPr lang="en-US"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5943600" cy="715962"/>
          </a:xfrm>
          <a:solidFill>
            <a:schemeClr val="accent5">
              <a:lumMod val="40000"/>
              <a:lumOff val="60000"/>
            </a:schemeClr>
          </a:solidFill>
        </p:spPr>
        <p:txBody>
          <a:bodyPr>
            <a:normAutofit fontScale="90000"/>
          </a:bodyPr>
          <a:lstStyle/>
          <a:p>
            <a:r>
              <a:rPr lang="en-US" sz="2400" b="1" dirty="0" smtClean="0"/>
              <a:t>6. What is Quality Assurance in Health ?</a:t>
            </a:r>
            <a:r>
              <a:rPr lang="en-US" sz="2400" dirty="0" smtClean="0"/>
              <a:t/>
            </a:r>
            <a:br>
              <a:rPr lang="en-US" sz="2400" dirty="0" smtClean="0"/>
            </a:br>
            <a:endParaRPr lang="en-US" sz="2400" dirty="0"/>
          </a:p>
        </p:txBody>
      </p:sp>
      <p:sp>
        <p:nvSpPr>
          <p:cNvPr id="3" name="Content Placeholder 2"/>
          <p:cNvSpPr>
            <a:spLocks noGrp="1"/>
          </p:cNvSpPr>
          <p:nvPr>
            <p:ph idx="1"/>
          </p:nvPr>
        </p:nvSpPr>
        <p:spPr>
          <a:xfrm>
            <a:off x="457200" y="1295400"/>
            <a:ext cx="8229600" cy="4830763"/>
          </a:xfrm>
        </p:spPr>
        <p:txBody>
          <a:bodyPr>
            <a:normAutofit/>
          </a:bodyPr>
          <a:lstStyle/>
          <a:p>
            <a:r>
              <a:rPr lang="en-US" sz="2000" dirty="0" smtClean="0"/>
              <a:t>Assurance is defined as “</a:t>
            </a:r>
            <a:r>
              <a:rPr lang="en-US" sz="2000" b="1" dirty="0" smtClean="0"/>
              <a:t>maintaining and formally accounting for the quality and appropriateness of care</a:t>
            </a:r>
            <a:r>
              <a:rPr lang="en-US" sz="2000" dirty="0" smtClean="0"/>
              <a:t>”</a:t>
            </a:r>
          </a:p>
          <a:p>
            <a:endParaRPr lang="en-US" sz="2000" dirty="0" smtClean="0"/>
          </a:p>
          <a:p>
            <a:pPr lvl="0"/>
            <a:r>
              <a:rPr lang="en-US" sz="2000" dirty="0" smtClean="0"/>
              <a:t>All the </a:t>
            </a:r>
            <a:r>
              <a:rPr lang="en-US" sz="2000" b="1" dirty="0" smtClean="0"/>
              <a:t>arrangements and activities that are meant to safeguard, maintain, and promote the quality of care</a:t>
            </a:r>
            <a:r>
              <a:rPr lang="en-US" sz="2000" dirty="0" smtClean="0"/>
              <a:t>. ( Dr. </a:t>
            </a:r>
            <a:r>
              <a:rPr lang="en-US" sz="2000" dirty="0" err="1" smtClean="0"/>
              <a:t>Donabedian</a:t>
            </a:r>
            <a:r>
              <a:rPr lang="en-US" sz="2000" dirty="0" smtClean="0"/>
              <a:t> )</a:t>
            </a:r>
          </a:p>
          <a:p>
            <a:pPr lvl="0">
              <a:buNone/>
            </a:pPr>
            <a:endParaRPr lang="en-US" sz="2000" dirty="0" smtClean="0"/>
          </a:p>
          <a:p>
            <a:pPr lvl="0"/>
            <a:r>
              <a:rPr lang="en-US" sz="2000" b="1" dirty="0" smtClean="0"/>
              <a:t>Systematic process for closing the gap between actual performance and the desirable outcomes</a:t>
            </a:r>
            <a:r>
              <a:rPr lang="en-US" sz="2000" dirty="0" smtClean="0"/>
              <a:t>. . . (Drs. </a:t>
            </a:r>
            <a:r>
              <a:rPr lang="en-US" sz="2000" dirty="0" err="1" smtClean="0"/>
              <a:t>Ruelas</a:t>
            </a:r>
            <a:r>
              <a:rPr lang="en-US" sz="2000" dirty="0" smtClean="0"/>
              <a:t> and </a:t>
            </a:r>
            <a:r>
              <a:rPr lang="en-US" sz="2000" dirty="0" err="1" smtClean="0"/>
              <a:t>Frenk</a:t>
            </a:r>
            <a:r>
              <a:rPr lang="en-US" sz="2000" dirty="0" smtClean="0"/>
              <a:t>)</a:t>
            </a:r>
          </a:p>
          <a:p>
            <a:endParaRPr lang="en-US" sz="2000" dirty="0" smtClean="0"/>
          </a:p>
          <a:p>
            <a:r>
              <a:rPr lang="en-US" sz="2000" dirty="0" smtClean="0"/>
              <a:t>It is a </a:t>
            </a:r>
            <a:r>
              <a:rPr lang="en-US" sz="2000" b="1" dirty="0" smtClean="0"/>
              <a:t>process of measuring quality, analyzing the deficiencies discovered, and taking action to improve performance followed by measuring quality again to determine whether improvement has been achieved </a:t>
            </a:r>
            <a:r>
              <a:rPr lang="en-US" sz="2000" dirty="0" smtClean="0"/>
              <a:t>.. </a:t>
            </a:r>
          </a:p>
          <a:p>
            <a:pPr>
              <a:buNone/>
            </a:pPr>
            <a:r>
              <a:rPr lang="en-US" sz="2000" dirty="0" smtClean="0"/>
              <a:t>      (Dr. Heather Palmer)</a:t>
            </a:r>
          </a:p>
        </p:txBody>
      </p:sp>
      <p:pic>
        <p:nvPicPr>
          <p:cNvPr id="2051" name="Picture 3" descr="C:\Users\sony\Desktop\Quality assurance\qs.jpg"/>
          <p:cNvPicPr>
            <a:picLocks noChangeAspect="1" noChangeArrowheads="1"/>
          </p:cNvPicPr>
          <p:nvPr/>
        </p:nvPicPr>
        <p:blipFill>
          <a:blip r:embed="rId2" cstate="print"/>
          <a:srcRect/>
          <a:stretch>
            <a:fillRect/>
          </a:stretch>
        </p:blipFill>
        <p:spPr bwMode="auto">
          <a:xfrm>
            <a:off x="7772400" y="1"/>
            <a:ext cx="1371599" cy="1371599"/>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a:solidFill>
            <a:schemeClr val="accent5">
              <a:lumMod val="40000"/>
              <a:lumOff val="60000"/>
            </a:schemeClr>
          </a:solidFill>
        </p:spPr>
        <p:txBody>
          <a:bodyPr>
            <a:normAutofit/>
          </a:bodyPr>
          <a:lstStyle/>
          <a:p>
            <a:r>
              <a:rPr lang="en-US" sz="2400" b="1" dirty="0" smtClean="0"/>
              <a:t>Quality  Assurance in Health</a:t>
            </a:r>
            <a:endParaRPr lang="en-US" sz="2400" b="1" dirty="0"/>
          </a:p>
        </p:txBody>
      </p:sp>
      <p:sp>
        <p:nvSpPr>
          <p:cNvPr id="3" name="Content Placeholder 2"/>
          <p:cNvSpPr>
            <a:spLocks noGrp="1"/>
          </p:cNvSpPr>
          <p:nvPr>
            <p:ph idx="1"/>
          </p:nvPr>
        </p:nvSpPr>
        <p:spPr>
          <a:xfrm>
            <a:off x="457200" y="1143000"/>
            <a:ext cx="8229600" cy="4983163"/>
          </a:xfrm>
        </p:spPr>
        <p:txBody>
          <a:bodyPr>
            <a:normAutofit/>
          </a:bodyPr>
          <a:lstStyle/>
          <a:p>
            <a:r>
              <a:rPr lang="en-US" sz="1800" dirty="0" smtClean="0"/>
              <a:t>A </a:t>
            </a:r>
            <a:r>
              <a:rPr lang="en-US" sz="1800" b="1" dirty="0" smtClean="0"/>
              <a:t>systematic managerial transformation designed to address the needs and opportunities of all organizations </a:t>
            </a:r>
            <a:r>
              <a:rPr lang="en-US" sz="1800" dirty="0" smtClean="0"/>
              <a:t>as they try to cope with increasing change, complexity and tension within their environments (Dr. </a:t>
            </a:r>
            <a:r>
              <a:rPr lang="en-US" sz="1800" b="1" dirty="0" smtClean="0"/>
              <a:t>Donald Berwick </a:t>
            </a:r>
            <a:r>
              <a:rPr lang="en-US" sz="1800" dirty="0" smtClean="0"/>
              <a:t>)</a:t>
            </a:r>
          </a:p>
          <a:p>
            <a:endParaRPr lang="en-US" sz="1800" dirty="0" smtClean="0"/>
          </a:p>
          <a:p>
            <a:r>
              <a:rPr lang="en-US" sz="1800" dirty="0" smtClean="0"/>
              <a:t>In essence, quality assurance is that </a:t>
            </a:r>
            <a:r>
              <a:rPr lang="en-US" sz="1800" b="1" dirty="0" smtClean="0"/>
              <a:t>set of activities that are carried out to set standards and to monitor and improve performance so that the care provided is as effective and as safe as possible</a:t>
            </a:r>
          </a:p>
          <a:p>
            <a:endParaRPr lang="en-US" sz="1800" dirty="0" smtClean="0"/>
          </a:p>
          <a:p>
            <a:pPr lvl="0"/>
            <a:r>
              <a:rPr lang="en-US" sz="1800" dirty="0" smtClean="0"/>
              <a:t>Introduced into modern medicine by a </a:t>
            </a:r>
            <a:r>
              <a:rPr lang="en-US" sz="1800" b="1" dirty="0" smtClean="0"/>
              <a:t>British nurse, Florence Nightingale, who assessed the quality of care in military hospitals during the Crimean War</a:t>
            </a:r>
            <a:r>
              <a:rPr lang="en-US" sz="1800" dirty="0" smtClean="0"/>
              <a:t>. </a:t>
            </a:r>
          </a:p>
          <a:p>
            <a:pPr lvl="0"/>
            <a:endParaRPr lang="en-US" sz="1800" dirty="0" smtClean="0"/>
          </a:p>
          <a:p>
            <a:pPr lvl="0"/>
            <a:r>
              <a:rPr lang="en-US" sz="1800" dirty="0" smtClean="0"/>
              <a:t>She introduced the </a:t>
            </a:r>
            <a:r>
              <a:rPr lang="en-US" sz="1800" b="1" dirty="0" smtClean="0"/>
              <a:t>first standards in nursing care</a:t>
            </a:r>
            <a:r>
              <a:rPr lang="en-US" sz="1800" dirty="0" smtClean="0"/>
              <a:t>; these resulted in dramatic reductions of mortality rates in hospitals.</a:t>
            </a:r>
          </a:p>
          <a:p>
            <a:endParaRPr lang="en-US" sz="1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a:solidFill>
            <a:schemeClr val="accent1">
              <a:lumMod val="40000"/>
              <a:lumOff val="60000"/>
            </a:schemeClr>
          </a:solidFill>
        </p:spPr>
        <p:txBody>
          <a:bodyPr>
            <a:normAutofit/>
          </a:bodyPr>
          <a:lstStyle/>
          <a:p>
            <a:r>
              <a:rPr lang="en-US" sz="2800" b="1" u="sng" dirty="0" smtClean="0"/>
              <a:t>FRAMEWORK</a:t>
            </a:r>
            <a:endParaRPr lang="en-US" sz="2800" dirty="0"/>
          </a:p>
        </p:txBody>
      </p:sp>
      <p:sp>
        <p:nvSpPr>
          <p:cNvPr id="3" name="Content Placeholder 2"/>
          <p:cNvSpPr>
            <a:spLocks noGrp="1"/>
          </p:cNvSpPr>
          <p:nvPr>
            <p:ph sz="half" idx="1"/>
          </p:nvPr>
        </p:nvSpPr>
        <p:spPr>
          <a:xfrm>
            <a:off x="457200" y="990600"/>
            <a:ext cx="4038600" cy="5638800"/>
          </a:xfrm>
        </p:spPr>
        <p:txBody>
          <a:bodyPr>
            <a:normAutofit lnSpcReduction="10000"/>
          </a:bodyPr>
          <a:lstStyle/>
          <a:p>
            <a:pPr>
              <a:buNone/>
            </a:pPr>
            <a:r>
              <a:rPr lang="en-US" sz="1800" b="1" dirty="0" smtClean="0"/>
              <a:t>1. QUALITY – DEFINITION</a:t>
            </a:r>
          </a:p>
          <a:p>
            <a:pPr>
              <a:buNone/>
            </a:pPr>
            <a:endParaRPr lang="en-US" sz="1800" dirty="0" smtClean="0"/>
          </a:p>
          <a:p>
            <a:pPr>
              <a:buNone/>
            </a:pPr>
            <a:r>
              <a:rPr lang="en-US" sz="1800" b="1" dirty="0" smtClean="0"/>
              <a:t>2. DEFINING QUALITY IN HEALTHCARE</a:t>
            </a:r>
            <a:endParaRPr lang="en-US" sz="1800" dirty="0" smtClean="0"/>
          </a:p>
          <a:p>
            <a:pPr>
              <a:buNone/>
            </a:pPr>
            <a:r>
              <a:rPr lang="en-US" sz="1800" b="1" dirty="0" smtClean="0"/>
              <a:t> </a:t>
            </a:r>
            <a:endParaRPr lang="en-US" sz="1800" dirty="0" smtClean="0"/>
          </a:p>
          <a:p>
            <a:pPr>
              <a:buNone/>
            </a:pPr>
            <a:r>
              <a:rPr lang="en-US" sz="1800" b="1" dirty="0" smtClean="0"/>
              <a:t>3.  QUALITY MEASURES IN HEALTHCARE</a:t>
            </a:r>
            <a:endParaRPr lang="en-US" sz="1800" dirty="0" smtClean="0"/>
          </a:p>
          <a:p>
            <a:pPr>
              <a:buNone/>
            </a:pPr>
            <a:r>
              <a:rPr lang="en-US" sz="1800" b="1" dirty="0" smtClean="0"/>
              <a:t> </a:t>
            </a:r>
            <a:endParaRPr lang="en-US" sz="1800" dirty="0" smtClean="0"/>
          </a:p>
          <a:p>
            <a:pPr>
              <a:buNone/>
            </a:pPr>
            <a:r>
              <a:rPr lang="en-US" sz="1800" b="1" dirty="0" smtClean="0"/>
              <a:t>4. DIMENSIONS OF QUALITY IN HEALTH SYSTEM</a:t>
            </a:r>
            <a:endParaRPr lang="en-US" sz="1800" dirty="0" smtClean="0"/>
          </a:p>
          <a:p>
            <a:pPr>
              <a:buNone/>
            </a:pPr>
            <a:r>
              <a:rPr lang="en-US" sz="1800" b="1" dirty="0" smtClean="0"/>
              <a:t> </a:t>
            </a:r>
            <a:endParaRPr lang="en-US" sz="1800" dirty="0" smtClean="0"/>
          </a:p>
          <a:p>
            <a:pPr>
              <a:buNone/>
            </a:pPr>
            <a:r>
              <a:rPr lang="en-US" sz="1800" b="1" dirty="0" smtClean="0"/>
              <a:t>5. PERSPECTIVES ON QUALITY IN HEALTHCARE</a:t>
            </a:r>
            <a:endParaRPr lang="en-US" sz="1800" dirty="0" smtClean="0"/>
          </a:p>
          <a:p>
            <a:pPr>
              <a:buNone/>
            </a:pPr>
            <a:r>
              <a:rPr lang="en-US" sz="1800" b="1" dirty="0" smtClean="0"/>
              <a:t> </a:t>
            </a:r>
            <a:endParaRPr lang="en-US" sz="1800" dirty="0" smtClean="0"/>
          </a:p>
          <a:p>
            <a:pPr>
              <a:buNone/>
            </a:pPr>
            <a:r>
              <a:rPr lang="en-US" sz="1800" b="1" dirty="0" smtClean="0"/>
              <a:t>6. WHAT IS QUALITY ASSURANCE IN HEALTH</a:t>
            </a:r>
            <a:endParaRPr lang="en-US" sz="1800" dirty="0" smtClean="0"/>
          </a:p>
          <a:p>
            <a:pPr>
              <a:buNone/>
            </a:pPr>
            <a:r>
              <a:rPr lang="en-US" sz="1800" b="1" dirty="0" smtClean="0"/>
              <a:t> </a:t>
            </a:r>
            <a:endParaRPr lang="en-US" sz="1800" dirty="0" smtClean="0"/>
          </a:p>
          <a:p>
            <a:pPr>
              <a:buNone/>
            </a:pPr>
            <a:r>
              <a:rPr lang="en-US" sz="1800" b="1" dirty="0" smtClean="0"/>
              <a:t>7.PRINCIPLES OF QUALITY ASSURANCE </a:t>
            </a:r>
            <a:endParaRPr lang="en-US" sz="1800" dirty="0" smtClean="0"/>
          </a:p>
          <a:p>
            <a:pPr>
              <a:buNone/>
            </a:pPr>
            <a:r>
              <a:rPr lang="en-US" sz="1800" b="1" dirty="0" smtClean="0"/>
              <a:t> </a:t>
            </a:r>
            <a:endParaRPr lang="en-US" sz="1800" dirty="0" smtClean="0"/>
          </a:p>
          <a:p>
            <a:pPr>
              <a:buNone/>
            </a:pPr>
            <a:r>
              <a:rPr lang="en-US" sz="1800" b="1" dirty="0" smtClean="0"/>
              <a:t>8. QUALTY ASSURANCE PROCESS</a:t>
            </a:r>
            <a:endParaRPr lang="en-US" sz="1800" dirty="0"/>
          </a:p>
        </p:txBody>
      </p:sp>
      <p:sp>
        <p:nvSpPr>
          <p:cNvPr id="4" name="Content Placeholder 3"/>
          <p:cNvSpPr>
            <a:spLocks noGrp="1"/>
          </p:cNvSpPr>
          <p:nvPr>
            <p:ph sz="half" idx="2"/>
          </p:nvPr>
        </p:nvSpPr>
        <p:spPr>
          <a:xfrm>
            <a:off x="4876800" y="914400"/>
            <a:ext cx="3810000" cy="5638800"/>
          </a:xfrm>
        </p:spPr>
        <p:txBody>
          <a:bodyPr>
            <a:normAutofit lnSpcReduction="10000"/>
          </a:bodyPr>
          <a:lstStyle/>
          <a:p>
            <a:pPr>
              <a:buNone/>
            </a:pPr>
            <a:r>
              <a:rPr lang="en-US" sz="1800" b="1" dirty="0" smtClean="0"/>
              <a:t>9. QUALITY ASSURANCE TOOLS</a:t>
            </a:r>
          </a:p>
          <a:p>
            <a:pPr>
              <a:buNone/>
            </a:pPr>
            <a:r>
              <a:rPr lang="en-US" sz="1800" b="1" dirty="0" smtClean="0"/>
              <a:t> </a:t>
            </a:r>
            <a:endParaRPr lang="en-US" sz="1800" dirty="0" smtClean="0"/>
          </a:p>
          <a:p>
            <a:pPr>
              <a:buNone/>
            </a:pPr>
            <a:r>
              <a:rPr lang="en-US" sz="1800" b="1" dirty="0" smtClean="0"/>
              <a:t>10. BUILDING A QUALITY ASSURANCE PROGRAM</a:t>
            </a:r>
            <a:endParaRPr lang="en-US" sz="1800" dirty="0" smtClean="0"/>
          </a:p>
          <a:p>
            <a:pPr>
              <a:buNone/>
            </a:pPr>
            <a:r>
              <a:rPr lang="en-US" sz="1800" b="1" dirty="0" smtClean="0"/>
              <a:t> </a:t>
            </a:r>
            <a:endParaRPr lang="en-US" sz="1800" dirty="0" smtClean="0"/>
          </a:p>
          <a:p>
            <a:pPr>
              <a:buNone/>
            </a:pPr>
            <a:r>
              <a:rPr lang="en-US" sz="1800" b="1" dirty="0" smtClean="0"/>
              <a:t>11. KEY ACTIVITIES IN DEVELOPING A QUALITY ASSURANCE PROGRAM</a:t>
            </a:r>
          </a:p>
          <a:p>
            <a:pPr>
              <a:buNone/>
            </a:pPr>
            <a:endParaRPr lang="en-US" sz="1800" dirty="0" smtClean="0"/>
          </a:p>
          <a:p>
            <a:pPr>
              <a:buNone/>
            </a:pPr>
            <a:r>
              <a:rPr lang="en-US" sz="1800" b="1" dirty="0" smtClean="0"/>
              <a:t>12.QUALITY ASSURANCE PROJECT</a:t>
            </a:r>
            <a:endParaRPr lang="en-US" sz="1800" dirty="0" smtClean="0"/>
          </a:p>
          <a:p>
            <a:pPr>
              <a:buNone/>
            </a:pPr>
            <a:r>
              <a:rPr lang="en-US" sz="1800" b="1" dirty="0" smtClean="0"/>
              <a:t> </a:t>
            </a:r>
            <a:endParaRPr lang="en-US" sz="1800" dirty="0" smtClean="0"/>
          </a:p>
          <a:p>
            <a:pPr>
              <a:buNone/>
            </a:pPr>
            <a:r>
              <a:rPr lang="en-US" sz="1800" b="1" dirty="0" smtClean="0"/>
              <a:t> 13. TOTAL QUALITY MANAGEMENT</a:t>
            </a:r>
            <a:endParaRPr lang="en-US" sz="1800" dirty="0" smtClean="0"/>
          </a:p>
          <a:p>
            <a:pPr>
              <a:buNone/>
            </a:pPr>
            <a:r>
              <a:rPr lang="en-US" sz="1800" b="1" dirty="0" smtClean="0"/>
              <a:t> </a:t>
            </a:r>
            <a:endParaRPr lang="en-US" sz="1800" dirty="0" smtClean="0"/>
          </a:p>
          <a:p>
            <a:pPr>
              <a:buNone/>
            </a:pPr>
            <a:r>
              <a:rPr lang="en-US" sz="1800" b="1" dirty="0" smtClean="0"/>
              <a:t>14. MEDICAL AUDIT</a:t>
            </a:r>
          </a:p>
          <a:p>
            <a:pPr>
              <a:buNone/>
            </a:pPr>
            <a:endParaRPr lang="en-US" sz="1800" b="1" dirty="0" smtClean="0"/>
          </a:p>
          <a:p>
            <a:pPr>
              <a:buNone/>
            </a:pPr>
            <a:r>
              <a:rPr lang="en-US" sz="1800" b="1" dirty="0" smtClean="0"/>
              <a:t>15. QUALITY ASSURANCE OF HEALTHCARE IN INDIA</a:t>
            </a:r>
          </a:p>
          <a:p>
            <a:pPr>
              <a:buNone/>
            </a:pPr>
            <a:endParaRPr lang="en-US" sz="1800" b="1" dirty="0" smtClean="0"/>
          </a:p>
          <a:p>
            <a:pPr>
              <a:buNone/>
            </a:pPr>
            <a:r>
              <a:rPr lang="en-US" sz="1800" b="1" dirty="0" smtClean="0"/>
              <a:t>16. REFERENCES</a:t>
            </a:r>
            <a:endParaRPr lang="en-US" sz="1800" dirty="0" smtClean="0"/>
          </a:p>
          <a:p>
            <a:endParaRPr lang="en-US" sz="1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a:solidFill>
            <a:schemeClr val="accent5">
              <a:lumMod val="40000"/>
              <a:lumOff val="60000"/>
            </a:schemeClr>
          </a:solidFill>
        </p:spPr>
        <p:txBody>
          <a:bodyPr>
            <a:normAutofit fontScale="90000"/>
          </a:bodyPr>
          <a:lstStyle/>
          <a:p>
            <a:r>
              <a:rPr lang="en-US" sz="2400" b="1" dirty="0" smtClean="0"/>
              <a:t>7. The Four Tenets of Quality Assurance</a:t>
            </a:r>
            <a:r>
              <a:rPr lang="en-US" sz="2400" dirty="0" smtClean="0"/>
              <a:t/>
            </a:r>
            <a:br>
              <a:rPr lang="en-US" sz="2400" dirty="0" smtClean="0"/>
            </a:br>
            <a:endParaRPr lang="en-US" sz="2400" dirty="0"/>
          </a:p>
        </p:txBody>
      </p:sp>
      <p:sp>
        <p:nvSpPr>
          <p:cNvPr id="3" name="Content Placeholder 2"/>
          <p:cNvSpPr>
            <a:spLocks noGrp="1"/>
          </p:cNvSpPr>
          <p:nvPr>
            <p:ph idx="1"/>
          </p:nvPr>
        </p:nvSpPr>
        <p:spPr/>
        <p:txBody>
          <a:bodyPr>
            <a:normAutofit/>
          </a:bodyPr>
          <a:lstStyle/>
          <a:p>
            <a:pPr marL="457200" lvl="0" indent="-457200">
              <a:buNone/>
            </a:pPr>
            <a:r>
              <a:rPr lang="en-US" sz="2000" dirty="0" smtClean="0"/>
              <a:t>a. </a:t>
            </a:r>
            <a:r>
              <a:rPr lang="en-US" sz="2000" b="1" dirty="0" smtClean="0"/>
              <a:t>Oriented toward meeting the needs and expectations of the patient </a:t>
            </a:r>
            <a:r>
              <a:rPr lang="en-US" sz="2000" dirty="0" smtClean="0"/>
              <a:t>and the </a:t>
            </a:r>
            <a:r>
              <a:rPr lang="en-US" sz="2000" b="1" dirty="0" smtClean="0"/>
              <a:t>community</a:t>
            </a:r>
            <a:r>
              <a:rPr lang="en-US" sz="2000" dirty="0" smtClean="0"/>
              <a:t>.</a:t>
            </a:r>
          </a:p>
          <a:p>
            <a:pPr marL="457200" lvl="0" indent="-457200">
              <a:buNone/>
            </a:pPr>
            <a:endParaRPr lang="en-US" sz="2000" dirty="0" smtClean="0"/>
          </a:p>
          <a:p>
            <a:pPr lvl="0">
              <a:buNone/>
            </a:pPr>
            <a:r>
              <a:rPr lang="en-US" sz="2000" dirty="0" smtClean="0"/>
              <a:t>b. Quality assurance </a:t>
            </a:r>
            <a:r>
              <a:rPr lang="en-US" sz="2000" b="1" dirty="0" smtClean="0"/>
              <a:t>focuses on systems .</a:t>
            </a:r>
            <a:endParaRPr lang="en-US" sz="2000" dirty="0" smtClean="0"/>
          </a:p>
          <a:p>
            <a:pPr lvl="0">
              <a:buNone/>
            </a:pPr>
            <a:endParaRPr lang="en-US" sz="2000" dirty="0" smtClean="0"/>
          </a:p>
          <a:p>
            <a:pPr lvl="0">
              <a:buNone/>
            </a:pPr>
            <a:r>
              <a:rPr lang="en-US" sz="2000" dirty="0" smtClean="0"/>
              <a:t>c.  Quality assurance </a:t>
            </a:r>
            <a:r>
              <a:rPr lang="en-US" sz="2000" b="1" dirty="0" smtClean="0"/>
              <a:t>uses data to analyze service delivery processes</a:t>
            </a:r>
            <a:r>
              <a:rPr lang="en-US" sz="2000" dirty="0" smtClean="0"/>
              <a:t>.</a:t>
            </a:r>
          </a:p>
          <a:p>
            <a:pPr lvl="0">
              <a:buNone/>
            </a:pPr>
            <a:endParaRPr lang="en-US" sz="2000" dirty="0" smtClean="0"/>
          </a:p>
          <a:p>
            <a:pPr lvl="0">
              <a:buNone/>
            </a:pPr>
            <a:r>
              <a:rPr lang="en-US" sz="2000" dirty="0" smtClean="0"/>
              <a:t>d.  Quality assurance </a:t>
            </a:r>
            <a:r>
              <a:rPr lang="en-US" sz="2000" b="1" dirty="0" smtClean="0"/>
              <a:t>encourages a team approach to problem solving and quality improvement</a:t>
            </a:r>
          </a:p>
          <a:p>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solidFill>
            <a:schemeClr val="accent5">
              <a:lumMod val="40000"/>
              <a:lumOff val="60000"/>
            </a:schemeClr>
          </a:solidFill>
        </p:spPr>
        <p:txBody>
          <a:bodyPr>
            <a:normAutofit fontScale="90000"/>
          </a:bodyPr>
          <a:lstStyle/>
          <a:p>
            <a:r>
              <a:rPr lang="en-US" sz="2400" b="1" dirty="0" smtClean="0"/>
              <a:t>The Quality Assurance Process</a:t>
            </a:r>
            <a:r>
              <a:rPr lang="en-US" sz="2400" dirty="0" smtClean="0"/>
              <a:t/>
            </a:r>
            <a:br>
              <a:rPr lang="en-US" sz="2400" dirty="0" smtClean="0"/>
            </a:br>
            <a:endParaRPr lang="en-US" sz="2400" dirty="0"/>
          </a:p>
        </p:txBody>
      </p:sp>
      <p:sp>
        <p:nvSpPr>
          <p:cNvPr id="3" name="Content Placeholder 2"/>
          <p:cNvSpPr>
            <a:spLocks noGrp="1"/>
          </p:cNvSpPr>
          <p:nvPr>
            <p:ph idx="1"/>
          </p:nvPr>
        </p:nvSpPr>
        <p:spPr>
          <a:xfrm>
            <a:off x="457200" y="1066800"/>
            <a:ext cx="8229600" cy="5059363"/>
          </a:xfrm>
        </p:spPr>
        <p:txBody>
          <a:bodyPr>
            <a:normAutofit/>
          </a:bodyPr>
          <a:lstStyle/>
          <a:p>
            <a:pPr>
              <a:buNone/>
            </a:pPr>
            <a:endParaRPr lang="en-US" sz="2000" dirty="0" smtClean="0"/>
          </a:p>
          <a:p>
            <a:r>
              <a:rPr lang="en-US" sz="2000" dirty="0" smtClean="0"/>
              <a:t>The QA process is based on QAPs experience working with health services in developing countries. </a:t>
            </a:r>
          </a:p>
          <a:p>
            <a:endParaRPr lang="en-US" sz="2000" dirty="0" smtClean="0"/>
          </a:p>
          <a:p>
            <a:r>
              <a:rPr lang="en-US" sz="2000" dirty="0" smtClean="0"/>
              <a:t>However, it also integrates lessons learned from earlier quality assurance methodologies.</a:t>
            </a:r>
          </a:p>
          <a:p>
            <a:pPr>
              <a:buNone/>
            </a:pPr>
            <a:endParaRPr lang="en-US" sz="2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idx="1"/>
          </p:nvPr>
        </p:nvPicPr>
        <p:blipFill>
          <a:blip r:embed="rId2" cstate="print"/>
          <a:srcRect l="23496" t="18520" r="22549" b="14135"/>
          <a:stretch>
            <a:fillRect/>
          </a:stretch>
        </p:blipFill>
        <p:spPr bwMode="auto">
          <a:xfrm>
            <a:off x="243839" y="457200"/>
            <a:ext cx="8686799"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a:solidFill>
            <a:schemeClr val="accent5">
              <a:lumMod val="40000"/>
              <a:lumOff val="60000"/>
            </a:schemeClr>
          </a:solidFill>
        </p:spPr>
        <p:txBody>
          <a:bodyPr>
            <a:normAutofit/>
          </a:bodyPr>
          <a:lstStyle/>
          <a:p>
            <a:r>
              <a:rPr lang="en-US" sz="2400" dirty="0" smtClean="0"/>
              <a:t>8. </a:t>
            </a:r>
            <a:r>
              <a:rPr lang="en-US" sz="2400" b="1" dirty="0" smtClean="0"/>
              <a:t>Quality Assurance Process</a:t>
            </a:r>
            <a:r>
              <a:rPr lang="en-US" sz="2400" dirty="0" smtClean="0"/>
              <a:t/>
            </a:r>
            <a:br>
              <a:rPr lang="en-US" sz="2400" dirty="0" smtClean="0"/>
            </a:br>
            <a:endParaRPr lang="en-US" sz="2400" dirty="0"/>
          </a:p>
        </p:txBody>
      </p:sp>
      <p:sp>
        <p:nvSpPr>
          <p:cNvPr id="3" name="Content Placeholder 2"/>
          <p:cNvSpPr>
            <a:spLocks noGrp="1"/>
          </p:cNvSpPr>
          <p:nvPr>
            <p:ph idx="1"/>
          </p:nvPr>
        </p:nvSpPr>
        <p:spPr/>
        <p:txBody>
          <a:bodyPr>
            <a:normAutofit/>
          </a:bodyPr>
          <a:lstStyle/>
          <a:p>
            <a:pPr>
              <a:buNone/>
            </a:pPr>
            <a:r>
              <a:rPr lang="en-US" sz="2000" dirty="0" smtClean="0"/>
              <a:t>a. Planning for quality assurance</a:t>
            </a:r>
          </a:p>
          <a:p>
            <a:pPr>
              <a:buNone/>
            </a:pPr>
            <a:r>
              <a:rPr lang="en-US" sz="2000" dirty="0" smtClean="0"/>
              <a:t>b. Developing guidelines and setting standards</a:t>
            </a:r>
          </a:p>
          <a:p>
            <a:pPr>
              <a:buNone/>
            </a:pPr>
            <a:r>
              <a:rPr lang="en-US" sz="2000" dirty="0" smtClean="0"/>
              <a:t>c. Communicating standards and specifications</a:t>
            </a:r>
          </a:p>
          <a:p>
            <a:pPr>
              <a:buNone/>
            </a:pPr>
            <a:r>
              <a:rPr lang="en-US" sz="2000" dirty="0" smtClean="0"/>
              <a:t>d. Monitoring quality</a:t>
            </a:r>
          </a:p>
          <a:p>
            <a:pPr>
              <a:buNone/>
            </a:pPr>
            <a:r>
              <a:rPr lang="en-US" sz="2000" dirty="0" smtClean="0"/>
              <a:t>e. Identifying problems and selecting opportunities for improvement</a:t>
            </a:r>
          </a:p>
          <a:p>
            <a:pPr>
              <a:buNone/>
            </a:pPr>
            <a:r>
              <a:rPr lang="en-US" sz="2000" dirty="0" smtClean="0"/>
              <a:t>f. Defining the problem operationally</a:t>
            </a:r>
          </a:p>
          <a:p>
            <a:pPr>
              <a:buNone/>
            </a:pPr>
            <a:r>
              <a:rPr lang="en-US" sz="2000" dirty="0" smtClean="0"/>
              <a:t>g. Choosing a team</a:t>
            </a:r>
          </a:p>
          <a:p>
            <a:pPr>
              <a:buNone/>
            </a:pPr>
            <a:r>
              <a:rPr lang="en-US" sz="2000" dirty="0" smtClean="0"/>
              <a:t>h. Analyzing and studying the problem to identify its root causes</a:t>
            </a:r>
          </a:p>
          <a:p>
            <a:pPr marL="514350" indent="-514350">
              <a:buNone/>
            </a:pPr>
            <a:r>
              <a:rPr lang="en-US" sz="2000" dirty="0" err="1" smtClean="0"/>
              <a:t>i</a:t>
            </a:r>
            <a:r>
              <a:rPr lang="en-US" sz="2000" dirty="0" smtClean="0"/>
              <a:t>. Developing solutions and actions for improvement</a:t>
            </a:r>
          </a:p>
          <a:p>
            <a:pPr marL="514350" indent="-514350">
              <a:buNone/>
            </a:pPr>
            <a:r>
              <a:rPr lang="en-US" sz="2000" dirty="0" smtClean="0"/>
              <a:t>j. Implementing and evaluating quality improvement efforts</a:t>
            </a:r>
          </a:p>
          <a:p>
            <a:pPr>
              <a:buNone/>
            </a:pPr>
            <a:r>
              <a:rPr lang="en-US" sz="2000" dirty="0" smtClean="0"/>
              <a:t> </a:t>
            </a:r>
          </a:p>
          <a:p>
            <a:endParaRPr lang="en-US" sz="2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srcRect l="22324" t="21066" r="22372" b="10768"/>
          <a:stretch>
            <a:fillRect/>
          </a:stretch>
        </p:blipFill>
        <p:spPr bwMode="auto">
          <a:xfrm>
            <a:off x="304800" y="732589"/>
            <a:ext cx="8839200" cy="6125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a:solidFill>
            <a:schemeClr val="bg2">
              <a:lumMod val="75000"/>
            </a:schemeClr>
          </a:solidFill>
        </p:spPr>
        <p:txBody>
          <a:bodyPr>
            <a:normAutofit fontScale="90000"/>
          </a:bodyPr>
          <a:lstStyle/>
          <a:p>
            <a:r>
              <a:rPr lang="en-US" sz="2400" b="1" dirty="0" smtClean="0"/>
              <a:t>9. TOOLS FOR QUALITY ASSURANCE – Quantitative and Qualitative</a:t>
            </a:r>
            <a:r>
              <a:rPr lang="en-US" sz="2400" dirty="0" smtClean="0"/>
              <a:t/>
            </a:r>
            <a:br>
              <a:rPr lang="en-US" sz="2400" dirty="0" smtClean="0"/>
            </a:br>
            <a:endParaRPr lang="en-US" sz="2400" dirty="0"/>
          </a:p>
        </p:txBody>
      </p:sp>
      <p:sp>
        <p:nvSpPr>
          <p:cNvPr id="3" name="Content Placeholder 2"/>
          <p:cNvSpPr>
            <a:spLocks noGrp="1"/>
          </p:cNvSpPr>
          <p:nvPr>
            <p:ph idx="1"/>
          </p:nvPr>
        </p:nvSpPr>
        <p:spPr>
          <a:xfrm>
            <a:off x="457200" y="1066800"/>
            <a:ext cx="8229600" cy="5059363"/>
          </a:xfrm>
        </p:spPr>
        <p:txBody>
          <a:bodyPr>
            <a:normAutofit lnSpcReduction="10000"/>
          </a:bodyPr>
          <a:lstStyle/>
          <a:p>
            <a:pPr lvl="0"/>
            <a:r>
              <a:rPr lang="en-US" sz="1800" b="1" dirty="0" smtClean="0"/>
              <a:t>Checklists </a:t>
            </a:r>
            <a:r>
              <a:rPr lang="en-US" sz="1800" dirty="0" smtClean="0"/>
              <a:t>can be prepared for various parameters based </a:t>
            </a:r>
            <a:r>
              <a:rPr lang="en-US" sz="1800" b="1" dirty="0" smtClean="0"/>
              <a:t>on Inputs/Structure, Process/Services</a:t>
            </a:r>
            <a:r>
              <a:rPr lang="en-US" sz="1800" dirty="0" smtClean="0"/>
              <a:t> and Outcome (Health benefits/client satisfaction) indicators</a:t>
            </a:r>
          </a:p>
          <a:p>
            <a:pPr lvl="0">
              <a:buNone/>
            </a:pPr>
            <a:endParaRPr lang="en-US" sz="1800" dirty="0" smtClean="0"/>
          </a:p>
          <a:p>
            <a:pPr lvl="0"/>
            <a:r>
              <a:rPr lang="en-US" sz="1800" dirty="0" smtClean="0"/>
              <a:t>Qualitative methods such </a:t>
            </a:r>
            <a:r>
              <a:rPr lang="en-US" sz="1800" b="1" dirty="0" smtClean="0"/>
              <a:t>as </a:t>
            </a:r>
            <a:r>
              <a:rPr lang="en-US" sz="1800" b="1" dirty="0" err="1" smtClean="0"/>
              <a:t>indepth</a:t>
            </a:r>
            <a:r>
              <a:rPr lang="en-US" sz="1800" b="1" dirty="0" smtClean="0"/>
              <a:t> interviews</a:t>
            </a:r>
            <a:r>
              <a:rPr lang="en-US" sz="1800" dirty="0" smtClean="0"/>
              <a:t>, </a:t>
            </a:r>
            <a:r>
              <a:rPr lang="en-US" sz="1800" b="1" dirty="0" smtClean="0"/>
              <a:t>focus group discussions </a:t>
            </a:r>
            <a:r>
              <a:rPr lang="en-US" sz="1800" dirty="0" smtClean="0"/>
              <a:t>can be used to assess quality of services provided, training and proficiency of health workers etc</a:t>
            </a:r>
          </a:p>
          <a:p>
            <a:pPr lvl="0">
              <a:buNone/>
            </a:pPr>
            <a:endParaRPr lang="en-US" sz="1800" dirty="0" smtClean="0"/>
          </a:p>
          <a:p>
            <a:r>
              <a:rPr lang="en-US" sz="1800" dirty="0" smtClean="0"/>
              <a:t>Both methods can be used in combination as tools for quality assurance</a:t>
            </a:r>
          </a:p>
          <a:p>
            <a:endParaRPr lang="en-US" sz="1800" dirty="0" smtClean="0"/>
          </a:p>
          <a:p>
            <a:pPr>
              <a:buNone/>
            </a:pPr>
            <a:r>
              <a:rPr lang="en-US" sz="1800" b="1" dirty="0" smtClean="0"/>
              <a:t>FACILITY CHECKLIST </a:t>
            </a:r>
            <a:r>
              <a:rPr lang="en-US" sz="1800" dirty="0" smtClean="0"/>
              <a:t>(Input) </a:t>
            </a:r>
          </a:p>
          <a:p>
            <a:pPr>
              <a:buNone/>
            </a:pPr>
            <a:endParaRPr lang="en-US" sz="1800" dirty="0" smtClean="0"/>
          </a:p>
          <a:p>
            <a:pPr lvl="0"/>
            <a:r>
              <a:rPr lang="en-US" sz="1800" dirty="0" smtClean="0"/>
              <a:t>Clinic Timings properly displayed</a:t>
            </a:r>
          </a:p>
          <a:p>
            <a:pPr lvl="0"/>
            <a:r>
              <a:rPr lang="en-US" sz="1800" dirty="0" smtClean="0"/>
              <a:t>Availability of Service Provider</a:t>
            </a:r>
          </a:p>
          <a:p>
            <a:pPr lvl="0"/>
            <a:r>
              <a:rPr lang="en-US" sz="1800" dirty="0" smtClean="0"/>
              <a:t>Presence of adequate and sheltered waiting area</a:t>
            </a:r>
          </a:p>
          <a:p>
            <a:pPr lvl="0"/>
            <a:r>
              <a:rPr lang="en-US" sz="1800" dirty="0" err="1" smtClean="0"/>
              <a:t>Availabilty</a:t>
            </a:r>
            <a:r>
              <a:rPr lang="en-US" sz="1800" dirty="0" smtClean="0"/>
              <a:t> of drinking water and running water</a:t>
            </a:r>
          </a:p>
          <a:p>
            <a:pPr lvl="0"/>
            <a:r>
              <a:rPr lang="en-US" sz="1800" dirty="0" smtClean="0"/>
              <a:t>Availability of Screen in examination  room</a:t>
            </a:r>
          </a:p>
          <a:p>
            <a:pPr lvl="0"/>
            <a:r>
              <a:rPr lang="en-US" sz="1800" dirty="0" smtClean="0"/>
              <a:t>Availability of Electricity</a:t>
            </a:r>
          </a:p>
          <a:p>
            <a:endParaRPr lang="en-US" sz="1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a:solidFill>
            <a:schemeClr val="bg2">
              <a:lumMod val="75000"/>
            </a:schemeClr>
          </a:solidFill>
        </p:spPr>
        <p:txBody>
          <a:bodyPr>
            <a:normAutofit/>
          </a:bodyPr>
          <a:lstStyle/>
          <a:p>
            <a:r>
              <a:rPr lang="en-US" sz="2400" b="1" dirty="0" smtClean="0"/>
              <a:t>QUALITY ASSURANCE TOOLS</a:t>
            </a:r>
            <a:endParaRPr lang="en-US" sz="2400" b="1" dirty="0"/>
          </a:p>
        </p:txBody>
      </p:sp>
      <p:sp>
        <p:nvSpPr>
          <p:cNvPr id="3" name="Content Placeholder 2"/>
          <p:cNvSpPr>
            <a:spLocks noGrp="1"/>
          </p:cNvSpPr>
          <p:nvPr>
            <p:ph idx="1"/>
          </p:nvPr>
        </p:nvSpPr>
        <p:spPr>
          <a:xfrm>
            <a:off x="457200" y="990600"/>
            <a:ext cx="8229600" cy="5562600"/>
          </a:xfrm>
        </p:spPr>
        <p:txBody>
          <a:bodyPr>
            <a:normAutofit lnSpcReduction="10000"/>
          </a:bodyPr>
          <a:lstStyle/>
          <a:p>
            <a:r>
              <a:rPr lang="en-US" sz="1800" dirty="0" smtClean="0"/>
              <a:t> Process Quality Assessment Checklist- OPD Services provided by MO PHC</a:t>
            </a:r>
          </a:p>
          <a:p>
            <a:pPr>
              <a:buNone/>
            </a:pPr>
            <a:endParaRPr lang="en-US" sz="1800" dirty="0" smtClean="0"/>
          </a:p>
          <a:p>
            <a:pPr lvl="0">
              <a:buNone/>
            </a:pPr>
            <a:r>
              <a:rPr lang="en-US" sz="1800" b="1" dirty="0" smtClean="0"/>
              <a:t>Curative Services </a:t>
            </a:r>
          </a:p>
          <a:p>
            <a:pPr>
              <a:buNone/>
            </a:pPr>
            <a:r>
              <a:rPr lang="en-US" sz="1800" dirty="0" err="1" smtClean="0"/>
              <a:t>i.History</a:t>
            </a:r>
            <a:r>
              <a:rPr lang="en-US" sz="1800" dirty="0" smtClean="0"/>
              <a:t> Taking- MO asked chief complaints, History of present illness taken, Past history taken</a:t>
            </a:r>
          </a:p>
          <a:p>
            <a:pPr>
              <a:buNone/>
            </a:pPr>
            <a:r>
              <a:rPr lang="en-US" sz="1800" dirty="0" smtClean="0"/>
              <a:t>ii. Clinical Examination- Vital signs assessed, Systemic examination conducted</a:t>
            </a:r>
          </a:p>
          <a:p>
            <a:pPr>
              <a:buNone/>
            </a:pPr>
            <a:r>
              <a:rPr lang="en-US" sz="1800" dirty="0" err="1" smtClean="0"/>
              <a:t>iii.Prescription</a:t>
            </a:r>
            <a:r>
              <a:rPr lang="en-US" sz="1800" dirty="0" smtClean="0"/>
              <a:t> writing- Provisional diagnosis written</a:t>
            </a:r>
          </a:p>
          <a:p>
            <a:pPr>
              <a:buNone/>
            </a:pPr>
            <a:endParaRPr lang="en-US" sz="1800" dirty="0" smtClean="0"/>
          </a:p>
          <a:p>
            <a:pPr lvl="0">
              <a:buNone/>
            </a:pPr>
            <a:r>
              <a:rPr lang="en-US" sz="1800" b="1" dirty="0" err="1" smtClean="0"/>
              <a:t>Counselling</a:t>
            </a:r>
            <a:r>
              <a:rPr lang="en-US" sz="1800" b="1" dirty="0" smtClean="0"/>
              <a:t> and follow up Services</a:t>
            </a:r>
            <a:r>
              <a:rPr lang="en-US" sz="1800" dirty="0" smtClean="0"/>
              <a:t>- Prescription explained to patient, Health Education given, Patient’s queries answered </a:t>
            </a:r>
          </a:p>
          <a:p>
            <a:pPr>
              <a:buNone/>
            </a:pPr>
            <a:endParaRPr lang="en-US" sz="1800" dirty="0" smtClean="0"/>
          </a:p>
          <a:p>
            <a:r>
              <a:rPr lang="en-US" sz="1800" dirty="0" err="1" smtClean="0"/>
              <a:t>Eg</a:t>
            </a:r>
            <a:r>
              <a:rPr lang="en-US" sz="1800" dirty="0" smtClean="0"/>
              <a:t> Client Satisfaction- Can be assured using Quantitative Methods- Checklists and Qualitative methods- In depth interviews or Focus Group Discussion </a:t>
            </a:r>
          </a:p>
          <a:p>
            <a:pPr>
              <a:buNone/>
            </a:pPr>
            <a:r>
              <a:rPr lang="en-US" sz="1800" dirty="0" smtClean="0"/>
              <a:t>       </a:t>
            </a:r>
            <a:r>
              <a:rPr lang="en-US" sz="1800" dirty="0" err="1" smtClean="0"/>
              <a:t>i</a:t>
            </a:r>
            <a:r>
              <a:rPr lang="en-US" sz="1800" dirty="0" smtClean="0"/>
              <a:t>. Using health facility regularly, Felt that clinic hours are adequate, Health personnel gave sufficient time to listen and treat etc. </a:t>
            </a:r>
          </a:p>
          <a:p>
            <a:pPr>
              <a:buNone/>
            </a:pPr>
            <a:endParaRPr lang="en-US" sz="1800" dirty="0" smtClean="0"/>
          </a:p>
          <a:p>
            <a:r>
              <a:rPr lang="en-US" sz="1800" dirty="0" err="1" smtClean="0"/>
              <a:t>eg</a:t>
            </a:r>
            <a:r>
              <a:rPr lang="en-US" sz="1800" dirty="0" smtClean="0"/>
              <a:t>. Interviewing mother of under five children for assurance of quality of services provided on VHND</a:t>
            </a:r>
          </a:p>
          <a:p>
            <a:endParaRPr lang="en-US" sz="1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315200" cy="1143000"/>
          </a:xfrm>
          <a:solidFill>
            <a:schemeClr val="tx2">
              <a:lumMod val="20000"/>
              <a:lumOff val="80000"/>
            </a:schemeClr>
          </a:solidFill>
        </p:spPr>
        <p:txBody>
          <a:bodyPr>
            <a:normAutofit fontScale="90000"/>
          </a:bodyPr>
          <a:lstStyle/>
          <a:p>
            <a:r>
              <a:rPr lang="en-US" sz="2400" b="1" dirty="0" smtClean="0"/>
              <a:t>10. Key Activities in the Development of a Quality Assurance Program</a:t>
            </a:r>
            <a:r>
              <a:rPr lang="en-US" sz="2400" dirty="0" smtClean="0"/>
              <a:t/>
            </a:r>
            <a:br>
              <a:rPr lang="en-US" sz="2400" dirty="0" smtClean="0"/>
            </a:br>
            <a:endParaRPr lang="en-US" sz="2400" dirty="0"/>
          </a:p>
        </p:txBody>
      </p:sp>
      <p:sp>
        <p:nvSpPr>
          <p:cNvPr id="3" name="Content Placeholder 2"/>
          <p:cNvSpPr>
            <a:spLocks noGrp="1"/>
          </p:cNvSpPr>
          <p:nvPr>
            <p:ph idx="1"/>
          </p:nvPr>
        </p:nvSpPr>
        <p:spPr>
          <a:xfrm>
            <a:off x="457200" y="1676400"/>
            <a:ext cx="8229600" cy="4449763"/>
          </a:xfrm>
        </p:spPr>
        <p:txBody>
          <a:bodyPr>
            <a:normAutofit/>
          </a:bodyPr>
          <a:lstStyle/>
          <a:p>
            <a:pPr>
              <a:buNone/>
            </a:pPr>
            <a:endParaRPr lang="en-US" sz="2000" dirty="0" smtClean="0"/>
          </a:p>
          <a:p>
            <a:pPr>
              <a:buNone/>
            </a:pPr>
            <a:r>
              <a:rPr lang="en-US" sz="2000" dirty="0" err="1" smtClean="0"/>
              <a:t>i</a:t>
            </a:r>
            <a:r>
              <a:rPr lang="en-US" sz="2000" dirty="0" smtClean="0"/>
              <a:t>. </a:t>
            </a:r>
            <a:r>
              <a:rPr lang="en-US" sz="2000" dirty="0" smtClean="0"/>
              <a:t>  Foster </a:t>
            </a:r>
            <a:r>
              <a:rPr lang="en-US" sz="2000" dirty="0" smtClean="0"/>
              <a:t>commitment to quality</a:t>
            </a:r>
          </a:p>
          <a:p>
            <a:pPr>
              <a:buNone/>
            </a:pPr>
            <a:r>
              <a:rPr lang="en-US" sz="2000" dirty="0" smtClean="0"/>
              <a:t>ii. </a:t>
            </a:r>
            <a:r>
              <a:rPr lang="en-US" sz="2000" dirty="0" smtClean="0"/>
              <a:t>Conduct a preliminary review of QA-related activities</a:t>
            </a:r>
          </a:p>
          <a:p>
            <a:pPr>
              <a:buNone/>
            </a:pPr>
            <a:r>
              <a:rPr lang="en-US" sz="2000" dirty="0" smtClean="0"/>
              <a:t>iii. Develop the purpose and vision for the QA effort</a:t>
            </a:r>
          </a:p>
          <a:p>
            <a:pPr>
              <a:buNone/>
            </a:pPr>
            <a:r>
              <a:rPr lang="en-US" sz="2000" dirty="0" smtClean="0"/>
              <a:t>iv</a:t>
            </a:r>
            <a:r>
              <a:rPr lang="en-US" sz="2000" dirty="0" smtClean="0"/>
              <a:t>. Determine </a:t>
            </a:r>
            <a:r>
              <a:rPr lang="en-US" sz="2000" dirty="0" smtClean="0"/>
              <a:t>level and scope of initial QA activities</a:t>
            </a:r>
          </a:p>
          <a:p>
            <a:pPr>
              <a:buNone/>
            </a:pPr>
            <a:r>
              <a:rPr lang="en-US" sz="2000" dirty="0" smtClean="0"/>
              <a:t>v.  Assign responsibility for QA</a:t>
            </a:r>
          </a:p>
          <a:p>
            <a:pPr>
              <a:buNone/>
            </a:pPr>
            <a:r>
              <a:rPr lang="en-US" sz="2000" dirty="0" smtClean="0"/>
              <a:t>vi. Allocate resources for QA</a:t>
            </a:r>
          </a:p>
          <a:p>
            <a:pPr>
              <a:buNone/>
            </a:pPr>
            <a:r>
              <a:rPr lang="en-US" sz="2000" dirty="0" smtClean="0"/>
              <a:t>vii</a:t>
            </a:r>
            <a:r>
              <a:rPr lang="en-US" sz="2000" dirty="0" smtClean="0"/>
              <a:t>. Develop </a:t>
            </a:r>
            <a:r>
              <a:rPr lang="en-US" sz="2000" dirty="0" smtClean="0"/>
              <a:t>a written QA plan</a:t>
            </a:r>
          </a:p>
          <a:p>
            <a:pPr>
              <a:buNone/>
            </a:pPr>
            <a:r>
              <a:rPr lang="en-US" sz="2000" dirty="0" smtClean="0"/>
              <a:t>viii. Strengthen QA skills and critical management systems</a:t>
            </a:r>
          </a:p>
          <a:p>
            <a:pPr>
              <a:buNone/>
            </a:pPr>
            <a:r>
              <a:rPr lang="en-US" sz="2000" dirty="0" smtClean="0"/>
              <a:t>ix</a:t>
            </a:r>
            <a:r>
              <a:rPr lang="en-US" sz="2000" dirty="0" smtClean="0"/>
              <a:t>. Disseminate </a:t>
            </a:r>
            <a:r>
              <a:rPr lang="en-US" sz="2000" dirty="0" smtClean="0"/>
              <a:t>QA activities</a:t>
            </a:r>
          </a:p>
          <a:p>
            <a:pPr>
              <a:buNone/>
            </a:pPr>
            <a:r>
              <a:rPr lang="en-US" sz="2000" dirty="0" smtClean="0"/>
              <a:t>x</a:t>
            </a:r>
            <a:r>
              <a:rPr lang="en-US" sz="2000" dirty="0" smtClean="0"/>
              <a:t>. Manage </a:t>
            </a:r>
            <a:r>
              <a:rPr lang="en-US" sz="2000" dirty="0" smtClean="0"/>
              <a:t>change</a:t>
            </a:r>
          </a:p>
          <a:p>
            <a:endParaRPr lang="en-US" sz="2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a:solidFill>
            <a:schemeClr val="tx2">
              <a:lumMod val="20000"/>
              <a:lumOff val="80000"/>
            </a:schemeClr>
          </a:solidFill>
        </p:spPr>
        <p:txBody>
          <a:bodyPr>
            <a:normAutofit fontScale="90000"/>
          </a:bodyPr>
          <a:lstStyle/>
          <a:p>
            <a:r>
              <a:rPr lang="en-US" sz="2400" b="1" dirty="0" smtClean="0"/>
              <a:t>11. QUALITY ASSURANCE PROJECT</a:t>
            </a:r>
            <a:r>
              <a:rPr lang="en-US" sz="2400" dirty="0" smtClean="0"/>
              <a:t/>
            </a:r>
            <a:br>
              <a:rPr lang="en-US" sz="2400" dirty="0" smtClean="0"/>
            </a:br>
            <a:endParaRPr lang="en-US" sz="2400" dirty="0"/>
          </a:p>
        </p:txBody>
      </p:sp>
      <p:sp>
        <p:nvSpPr>
          <p:cNvPr id="3" name="Content Placeholder 2"/>
          <p:cNvSpPr>
            <a:spLocks noGrp="1"/>
          </p:cNvSpPr>
          <p:nvPr>
            <p:ph idx="1"/>
          </p:nvPr>
        </p:nvSpPr>
        <p:spPr>
          <a:xfrm>
            <a:off x="457200" y="990600"/>
            <a:ext cx="8229600" cy="5410200"/>
          </a:xfrm>
        </p:spPr>
        <p:txBody>
          <a:bodyPr>
            <a:normAutofit lnSpcReduction="10000"/>
          </a:bodyPr>
          <a:lstStyle/>
          <a:p>
            <a:pPr lvl="0"/>
            <a:r>
              <a:rPr lang="en-US" sz="1800" dirty="0" smtClean="0"/>
              <a:t>Initiated in </a:t>
            </a:r>
            <a:r>
              <a:rPr lang="en-US" sz="1800" b="1" dirty="0" smtClean="0"/>
              <a:t>1990 to develop and implement sustainable approaches for improving the quality of health care in less developed countries</a:t>
            </a:r>
            <a:r>
              <a:rPr lang="en-US" sz="1800" dirty="0" smtClean="0"/>
              <a:t>. </a:t>
            </a:r>
          </a:p>
          <a:p>
            <a:pPr lvl="0"/>
            <a:endParaRPr lang="en-US" sz="1800" dirty="0" smtClean="0"/>
          </a:p>
          <a:p>
            <a:pPr lvl="0"/>
            <a:r>
              <a:rPr lang="en-US" sz="1800" dirty="0" smtClean="0"/>
              <a:t>QAP has two broad objectives: </a:t>
            </a:r>
          </a:p>
          <a:p>
            <a:pPr marL="457200" lvl="0" indent="-457200">
              <a:buAutoNum type="arabicParenR"/>
            </a:pPr>
            <a:r>
              <a:rPr lang="en-US" sz="1800" dirty="0" smtClean="0"/>
              <a:t>To </a:t>
            </a:r>
            <a:r>
              <a:rPr lang="en-US" sz="1800" b="1" dirty="0" smtClean="0"/>
              <a:t>provide technical assistance </a:t>
            </a:r>
            <a:r>
              <a:rPr lang="en-US" sz="1800" dirty="0" smtClean="0"/>
              <a:t>in </a:t>
            </a:r>
            <a:r>
              <a:rPr lang="en-US" sz="1800" b="1" dirty="0" smtClean="0"/>
              <a:t>designing and implementing </a:t>
            </a:r>
            <a:r>
              <a:rPr lang="en-US" sz="1800" dirty="0" smtClean="0"/>
              <a:t>effective strategies for </a:t>
            </a:r>
            <a:r>
              <a:rPr lang="en-US" sz="1800" b="1" dirty="0" smtClean="0"/>
              <a:t>monitoring quality and correcting systemic </a:t>
            </a:r>
            <a:r>
              <a:rPr lang="en-US" sz="1800" dirty="0" smtClean="0"/>
              <a:t>deficiencies</a:t>
            </a:r>
          </a:p>
          <a:p>
            <a:pPr marL="457200" lvl="0" indent="-457200">
              <a:buNone/>
            </a:pPr>
            <a:r>
              <a:rPr lang="en-US" sz="1800" dirty="0" smtClean="0"/>
              <a:t> 2)    To </a:t>
            </a:r>
            <a:r>
              <a:rPr lang="en-US" sz="1800" b="1" dirty="0" smtClean="0"/>
              <a:t>refine existing methods for ensuring optimal quality health care </a:t>
            </a:r>
            <a:r>
              <a:rPr lang="en-US" sz="1800" dirty="0" smtClean="0"/>
              <a:t>through an applied research program.</a:t>
            </a:r>
          </a:p>
          <a:p>
            <a:pPr marL="457200" lvl="0" indent="-457200">
              <a:buNone/>
            </a:pPr>
            <a:endParaRPr lang="en-US" sz="1800" dirty="0" smtClean="0"/>
          </a:p>
          <a:p>
            <a:pPr lvl="0"/>
            <a:r>
              <a:rPr lang="en-US" sz="1800" dirty="0" smtClean="0"/>
              <a:t> QAP helps LDC health managers to </a:t>
            </a:r>
            <a:r>
              <a:rPr lang="en-US" sz="1800" b="1" dirty="0" smtClean="0"/>
              <a:t>apply systematic methods for problem identification and resolution through the project’s research component, known as Methodology Refinement.</a:t>
            </a:r>
          </a:p>
          <a:p>
            <a:pPr lvl="0">
              <a:buNone/>
            </a:pPr>
            <a:endParaRPr lang="en-US" sz="1800" dirty="0" smtClean="0"/>
          </a:p>
          <a:p>
            <a:pPr lvl="0"/>
            <a:r>
              <a:rPr lang="en-US" sz="1800" dirty="0" smtClean="0"/>
              <a:t>QAP staff is developing, refining, and validating cost-effective measures for improving the quality of health care. </a:t>
            </a:r>
          </a:p>
          <a:p>
            <a:pPr lvl="0"/>
            <a:endParaRPr lang="en-US" sz="1800" dirty="0" smtClean="0"/>
          </a:p>
          <a:p>
            <a:pPr lvl="0"/>
            <a:r>
              <a:rPr lang="en-US" sz="1800" dirty="0" smtClean="0"/>
              <a:t>The project team is working toward this goal by reviewing the current state-of-the-art in quality assurance and collaborating with host-country colleagues in conducting seminal studies on how to best achieve optimal quality of care.</a:t>
            </a:r>
          </a:p>
          <a:p>
            <a:pPr marL="457200" indent="-457200"/>
            <a:endParaRPr lang="en-US" sz="1800" dirty="0" smtClean="0"/>
          </a:p>
          <a:p>
            <a:endParaRPr lang="en-US" sz="18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a:solidFill>
            <a:schemeClr val="accent6">
              <a:lumMod val="40000"/>
              <a:lumOff val="60000"/>
            </a:schemeClr>
          </a:solidFill>
        </p:spPr>
        <p:txBody>
          <a:bodyPr>
            <a:normAutofit/>
          </a:bodyPr>
          <a:lstStyle/>
          <a:p>
            <a:pPr algn="l"/>
            <a:r>
              <a:rPr lang="en-US" sz="2000" b="1" dirty="0" smtClean="0"/>
              <a:t>INTERNAL QUALITY ASSURANCE       </a:t>
            </a:r>
            <a:r>
              <a:rPr lang="en-US" sz="2000" b="1" dirty="0" err="1" smtClean="0"/>
              <a:t>vs</a:t>
            </a:r>
            <a:r>
              <a:rPr lang="en-US" sz="2000" b="1" dirty="0" smtClean="0"/>
              <a:t>       EXTERNAL QUALTY ASSURANCE</a:t>
            </a:r>
            <a:endParaRPr lang="en-US" sz="2000" b="1" dirty="0"/>
          </a:p>
        </p:txBody>
      </p:sp>
      <p:sp>
        <p:nvSpPr>
          <p:cNvPr id="3" name="Content Placeholder 2"/>
          <p:cNvSpPr>
            <a:spLocks noGrp="1"/>
          </p:cNvSpPr>
          <p:nvPr>
            <p:ph sz="half" idx="1"/>
          </p:nvPr>
        </p:nvSpPr>
        <p:spPr>
          <a:xfrm>
            <a:off x="457200" y="990600"/>
            <a:ext cx="4038600" cy="5135563"/>
          </a:xfrm>
        </p:spPr>
        <p:txBody>
          <a:bodyPr>
            <a:normAutofit/>
          </a:bodyPr>
          <a:lstStyle/>
          <a:p>
            <a:r>
              <a:rPr lang="en-US" sz="1800" dirty="0" smtClean="0"/>
              <a:t>Activity </a:t>
            </a:r>
            <a:r>
              <a:rPr lang="en-US" sz="1800" dirty="0" smtClean="0"/>
              <a:t>is conducted by those undertaking the clinical </a:t>
            </a:r>
            <a:r>
              <a:rPr lang="en-US" sz="1800" dirty="0" smtClean="0"/>
              <a:t>activities</a:t>
            </a:r>
            <a:endParaRPr lang="en-US" sz="1800" dirty="0" smtClean="0"/>
          </a:p>
          <a:p>
            <a:pPr>
              <a:buNone/>
            </a:pPr>
            <a:r>
              <a:rPr lang="en-US" sz="1800" dirty="0" smtClean="0"/>
              <a:t>       concerned</a:t>
            </a:r>
            <a:r>
              <a:rPr lang="en-US" sz="1800" dirty="0" smtClean="0"/>
              <a:t>, such as the physicians in a </a:t>
            </a:r>
            <a:r>
              <a:rPr lang="en-US" sz="1800" dirty="0" smtClean="0"/>
              <a:t>hospital</a:t>
            </a:r>
          </a:p>
          <a:p>
            <a:pPr>
              <a:buNone/>
            </a:pPr>
            <a:endParaRPr lang="en-US" sz="1800" dirty="0" smtClean="0"/>
          </a:p>
          <a:p>
            <a:r>
              <a:rPr lang="en-US" sz="1800" dirty="0" smtClean="0"/>
              <a:t>They are responsible for </a:t>
            </a:r>
            <a:r>
              <a:rPr lang="en-US" sz="1800" dirty="0" smtClean="0"/>
              <a:t>setting standards </a:t>
            </a:r>
            <a:r>
              <a:rPr lang="en-US" sz="1800" dirty="0" smtClean="0"/>
              <a:t>and implementing change</a:t>
            </a:r>
            <a:r>
              <a:rPr lang="en-US" sz="1800" dirty="0" smtClean="0"/>
              <a:t>.</a:t>
            </a:r>
          </a:p>
          <a:p>
            <a:endParaRPr lang="en-US" sz="1800" dirty="0" smtClean="0"/>
          </a:p>
          <a:p>
            <a:r>
              <a:rPr lang="en-US" sz="1800" dirty="0" smtClean="0"/>
              <a:t>A</a:t>
            </a:r>
            <a:r>
              <a:rPr lang="en-US" sz="1800" dirty="0" smtClean="0"/>
              <a:t>dvantage </a:t>
            </a:r>
            <a:r>
              <a:rPr lang="en-US" sz="1800" dirty="0" smtClean="0"/>
              <a:t>of fostering a sense </a:t>
            </a:r>
            <a:r>
              <a:rPr lang="en-US" sz="1800" dirty="0" smtClean="0"/>
              <a:t>of ownership </a:t>
            </a:r>
          </a:p>
          <a:p>
            <a:pPr>
              <a:buNone/>
            </a:pPr>
            <a:endParaRPr lang="en-US" sz="1800" dirty="0" smtClean="0"/>
          </a:p>
          <a:p>
            <a:r>
              <a:rPr lang="en-US" sz="1800" dirty="0" smtClean="0"/>
              <a:t>Requires </a:t>
            </a:r>
            <a:r>
              <a:rPr lang="en-US" sz="1800" dirty="0" smtClean="0"/>
              <a:t>a culture in which it </a:t>
            </a:r>
            <a:r>
              <a:rPr lang="en-US" sz="1800" dirty="0" smtClean="0"/>
              <a:t>is accepted </a:t>
            </a:r>
            <a:r>
              <a:rPr lang="en-US" sz="1800" dirty="0" smtClean="0"/>
              <a:t>that clinical practice should be open </a:t>
            </a:r>
            <a:r>
              <a:rPr lang="en-US" sz="1800" dirty="0" smtClean="0"/>
              <a:t>to examination </a:t>
            </a:r>
            <a:r>
              <a:rPr lang="en-US" sz="1800" dirty="0" smtClean="0"/>
              <a:t>by one's peers</a:t>
            </a:r>
            <a:endParaRPr lang="en-US" sz="1800" dirty="0"/>
          </a:p>
        </p:txBody>
      </p:sp>
      <p:sp>
        <p:nvSpPr>
          <p:cNvPr id="4" name="Content Placeholder 3"/>
          <p:cNvSpPr>
            <a:spLocks noGrp="1"/>
          </p:cNvSpPr>
          <p:nvPr>
            <p:ph sz="half" idx="2"/>
          </p:nvPr>
        </p:nvSpPr>
        <p:spPr>
          <a:xfrm>
            <a:off x="4648200" y="990600"/>
            <a:ext cx="4038600" cy="5135563"/>
          </a:xfrm>
        </p:spPr>
        <p:txBody>
          <a:bodyPr>
            <a:normAutofit/>
          </a:bodyPr>
          <a:lstStyle/>
          <a:p>
            <a:r>
              <a:rPr lang="en-US" sz="1800" dirty="0" smtClean="0"/>
              <a:t>Involves </a:t>
            </a:r>
            <a:r>
              <a:rPr lang="en-US" sz="1800" dirty="0" smtClean="0"/>
              <a:t>a body outside the health care facility </a:t>
            </a:r>
            <a:r>
              <a:rPr lang="en-US" sz="1800" dirty="0" smtClean="0"/>
              <a:t>examining measures </a:t>
            </a:r>
            <a:r>
              <a:rPr lang="en-US" sz="1800" dirty="0" smtClean="0"/>
              <a:t>of quality</a:t>
            </a:r>
            <a:r>
              <a:rPr lang="en-US" sz="1800" dirty="0" smtClean="0"/>
              <a:t>.</a:t>
            </a:r>
          </a:p>
          <a:p>
            <a:endParaRPr lang="en-US" sz="1800" dirty="0" smtClean="0"/>
          </a:p>
          <a:p>
            <a:r>
              <a:rPr lang="en-US" sz="1800" dirty="0" smtClean="0"/>
              <a:t>Focuses </a:t>
            </a:r>
            <a:r>
              <a:rPr lang="en-US" sz="1800" dirty="0" smtClean="0"/>
              <a:t>on structure, largely because this is so </a:t>
            </a:r>
            <a:r>
              <a:rPr lang="en-US" sz="1800" dirty="0" smtClean="0"/>
              <a:t>much easier </a:t>
            </a:r>
            <a:r>
              <a:rPr lang="en-US" sz="1800" dirty="0" smtClean="0"/>
              <a:t>to measure than process or outcome</a:t>
            </a:r>
            <a:r>
              <a:rPr lang="en-US" sz="1800" dirty="0" smtClean="0"/>
              <a:t>.</a:t>
            </a:r>
          </a:p>
          <a:p>
            <a:endParaRPr lang="en-US" sz="1800" dirty="0" smtClean="0"/>
          </a:p>
          <a:p>
            <a:r>
              <a:rPr lang="en-US" sz="1800" dirty="0" smtClean="0"/>
              <a:t>Typical </a:t>
            </a:r>
            <a:r>
              <a:rPr lang="en-US" sz="1800" dirty="0" smtClean="0"/>
              <a:t>example is </a:t>
            </a:r>
            <a:r>
              <a:rPr lang="en-US" sz="1800" dirty="0" smtClean="0"/>
              <a:t>hospital accreditation</a:t>
            </a:r>
            <a:endParaRPr lang="en-US" sz="1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410200" cy="1020762"/>
          </a:xfrm>
          <a:solidFill>
            <a:schemeClr val="accent3">
              <a:lumMod val="60000"/>
              <a:lumOff val="40000"/>
            </a:schemeClr>
          </a:solidFill>
        </p:spPr>
        <p:txBody>
          <a:bodyPr>
            <a:normAutofit/>
          </a:bodyPr>
          <a:lstStyle/>
          <a:p>
            <a:r>
              <a:rPr lang="en-US" sz="2800" b="1" dirty="0" smtClean="0"/>
              <a:t>1. Quality ?</a:t>
            </a:r>
            <a:br>
              <a:rPr lang="en-US" sz="2800" b="1" dirty="0" smtClean="0"/>
            </a:br>
            <a:endParaRPr lang="en-US" sz="2800" b="1" dirty="0"/>
          </a:p>
        </p:txBody>
      </p:sp>
      <p:sp>
        <p:nvSpPr>
          <p:cNvPr id="3" name="Content Placeholder 2"/>
          <p:cNvSpPr>
            <a:spLocks noGrp="1"/>
          </p:cNvSpPr>
          <p:nvPr>
            <p:ph idx="1"/>
          </p:nvPr>
        </p:nvSpPr>
        <p:spPr/>
        <p:txBody>
          <a:bodyPr>
            <a:normAutofit/>
          </a:bodyPr>
          <a:lstStyle/>
          <a:p>
            <a:pPr>
              <a:buNone/>
            </a:pPr>
            <a:r>
              <a:rPr lang="en-US" sz="2000" dirty="0" smtClean="0"/>
              <a:t>• </a:t>
            </a:r>
            <a:r>
              <a:rPr lang="en-US" sz="2400" dirty="0" smtClean="0"/>
              <a:t>Subjective</a:t>
            </a:r>
          </a:p>
          <a:p>
            <a:pPr>
              <a:buNone/>
            </a:pPr>
            <a:r>
              <a:rPr lang="en-US" sz="2400" dirty="0" smtClean="0"/>
              <a:t>• Different meaning to different people</a:t>
            </a:r>
          </a:p>
          <a:p>
            <a:pPr>
              <a:buNone/>
            </a:pPr>
            <a:r>
              <a:rPr lang="en-US" sz="2400" dirty="0" smtClean="0"/>
              <a:t>• Context dictated by situation</a:t>
            </a:r>
          </a:p>
          <a:p>
            <a:pPr>
              <a:buNone/>
            </a:pPr>
            <a:r>
              <a:rPr lang="en-US" sz="2400" dirty="0" smtClean="0"/>
              <a:t>»Need</a:t>
            </a:r>
          </a:p>
          <a:p>
            <a:pPr>
              <a:buNone/>
            </a:pPr>
            <a:r>
              <a:rPr lang="en-US" sz="2400" dirty="0" smtClean="0"/>
              <a:t>»Resources</a:t>
            </a:r>
          </a:p>
          <a:p>
            <a:pPr>
              <a:buNone/>
            </a:pPr>
            <a:r>
              <a:rPr lang="en-US" sz="2400" dirty="0" smtClean="0"/>
              <a:t>»Availability</a:t>
            </a:r>
          </a:p>
          <a:p>
            <a:pPr>
              <a:buNone/>
            </a:pPr>
            <a:r>
              <a:rPr lang="en-US" sz="2400" dirty="0" smtClean="0"/>
              <a:t>»Purchasing Power</a:t>
            </a:r>
          </a:p>
          <a:p>
            <a:pPr>
              <a:buNone/>
            </a:pPr>
            <a:r>
              <a:rPr lang="en-US" sz="2400" dirty="0" smtClean="0"/>
              <a:t>»Individual Perception</a:t>
            </a:r>
          </a:p>
          <a:p>
            <a:pPr>
              <a:buNone/>
            </a:pPr>
            <a:r>
              <a:rPr lang="en-US" sz="2400" dirty="0" smtClean="0"/>
              <a:t>»Expectation</a:t>
            </a:r>
            <a:endParaRPr lang="en-US" sz="2400" dirty="0"/>
          </a:p>
        </p:txBody>
      </p:sp>
      <p:pic>
        <p:nvPicPr>
          <p:cNvPr id="1026" name="Picture 2" descr="C:\Users\sony\Desktop\Quality assurance\man_question_mark.jpg"/>
          <p:cNvPicPr>
            <a:picLocks noChangeAspect="1" noChangeArrowheads="1"/>
          </p:cNvPicPr>
          <p:nvPr/>
        </p:nvPicPr>
        <p:blipFill>
          <a:blip r:embed="rId2" cstate="print"/>
          <a:srcRect/>
          <a:stretch>
            <a:fillRect/>
          </a:stretch>
        </p:blipFill>
        <p:spPr bwMode="auto">
          <a:xfrm>
            <a:off x="7162800" y="228600"/>
            <a:ext cx="1981200" cy="248689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a:solidFill>
            <a:schemeClr val="accent6">
              <a:lumMod val="40000"/>
              <a:lumOff val="60000"/>
            </a:schemeClr>
          </a:solidFill>
        </p:spPr>
        <p:txBody>
          <a:bodyPr>
            <a:normAutofit fontScale="90000"/>
          </a:bodyPr>
          <a:lstStyle/>
          <a:p>
            <a:r>
              <a:rPr lang="en-US" sz="2400" b="1" dirty="0" smtClean="0"/>
              <a:t/>
            </a:r>
            <a:br>
              <a:rPr lang="en-US" sz="2400" b="1" dirty="0" smtClean="0"/>
            </a:br>
            <a:r>
              <a:rPr lang="en-US" sz="2400" b="1" dirty="0" smtClean="0"/>
              <a:t>12</a:t>
            </a:r>
            <a:r>
              <a:rPr lang="en-US" sz="2400" b="1" dirty="0" smtClean="0"/>
              <a:t>. Total quality management</a:t>
            </a:r>
            <a:r>
              <a:rPr lang="en-US" sz="2400" dirty="0" smtClean="0"/>
              <a:t/>
            </a:r>
            <a:br>
              <a:rPr lang="en-US" sz="2400" dirty="0" smtClean="0"/>
            </a:br>
            <a:endParaRPr lang="en-US" sz="2400" dirty="0"/>
          </a:p>
        </p:txBody>
      </p:sp>
      <p:sp>
        <p:nvSpPr>
          <p:cNvPr id="3" name="Content Placeholder 2"/>
          <p:cNvSpPr>
            <a:spLocks noGrp="1"/>
          </p:cNvSpPr>
          <p:nvPr>
            <p:ph idx="1"/>
          </p:nvPr>
        </p:nvSpPr>
        <p:spPr>
          <a:xfrm>
            <a:off x="457200" y="838200"/>
            <a:ext cx="8229600" cy="5287963"/>
          </a:xfrm>
        </p:spPr>
        <p:txBody>
          <a:bodyPr>
            <a:normAutofit/>
          </a:bodyPr>
          <a:lstStyle/>
          <a:p>
            <a:pPr lvl="0"/>
            <a:r>
              <a:rPr lang="en-US" sz="2000" dirty="0" smtClean="0"/>
              <a:t>Total quality management (TQM), as defined by ISO 2002,</a:t>
            </a:r>
          </a:p>
          <a:p>
            <a:pPr lvl="0">
              <a:buNone/>
            </a:pPr>
            <a:r>
              <a:rPr lang="en-US" sz="2000" b="1" dirty="0" smtClean="0"/>
              <a:t>       Management approach for an organization, </a:t>
            </a:r>
            <a:r>
              <a:rPr lang="en-US" sz="2000" b="1" dirty="0" err="1" smtClean="0"/>
              <a:t>centred</a:t>
            </a:r>
            <a:r>
              <a:rPr lang="en-US" sz="2000" b="1" dirty="0" smtClean="0"/>
              <a:t> on quality based on participation of all its members and aiming at long term success through customer satisfaction and benefits to all members of  organization and to society. </a:t>
            </a:r>
          </a:p>
          <a:p>
            <a:endParaRPr lang="en-US" sz="2000" dirty="0" smtClean="0"/>
          </a:p>
          <a:p>
            <a:pPr lvl="0"/>
            <a:r>
              <a:rPr lang="en-US" sz="2000" dirty="0" smtClean="0"/>
              <a:t>Quality standards of an organization be </a:t>
            </a:r>
            <a:r>
              <a:rPr lang="en-US" sz="2000" b="1" dirty="0" smtClean="0"/>
              <a:t>maintained in all aspects and requires ensuring that things are done right the first time and that defects and waste are eliminated from operations</a:t>
            </a:r>
            <a:r>
              <a:rPr lang="en-US" sz="2000" dirty="0" smtClean="0"/>
              <a:t>.</a:t>
            </a:r>
          </a:p>
          <a:p>
            <a:pPr>
              <a:buNone/>
            </a:pPr>
            <a:endParaRPr lang="en-US" sz="2000" dirty="0" smtClean="0"/>
          </a:p>
          <a:p>
            <a:pPr lvl="0"/>
            <a:r>
              <a:rPr lang="en-US" sz="2000" dirty="0" smtClean="0"/>
              <a:t>Places strong focus </a:t>
            </a:r>
            <a:r>
              <a:rPr lang="en-US" sz="2000" b="1" dirty="0" smtClean="0"/>
              <a:t>on process measurement and controls as means of continuous improvement. </a:t>
            </a:r>
          </a:p>
          <a:p>
            <a:pPr lvl="0"/>
            <a:endParaRPr lang="en-US" sz="2000" dirty="0" smtClean="0"/>
          </a:p>
          <a:p>
            <a:pPr lvl="0"/>
            <a:r>
              <a:rPr lang="en-US" sz="2000" dirty="0" smtClean="0"/>
              <a:t>It encompasses </a:t>
            </a:r>
            <a:r>
              <a:rPr lang="en-US" sz="2000" b="1" dirty="0" smtClean="0"/>
              <a:t>quality assurance, quality control and quality improvement </a:t>
            </a:r>
            <a:r>
              <a:rPr lang="en-US" sz="2000" dirty="0" smtClean="0"/>
              <a:t>within its purview.</a:t>
            </a:r>
          </a:p>
          <a:p>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162800" cy="639762"/>
          </a:xfrm>
          <a:solidFill>
            <a:schemeClr val="accent6">
              <a:lumMod val="40000"/>
              <a:lumOff val="60000"/>
            </a:schemeClr>
          </a:solidFill>
        </p:spPr>
        <p:txBody>
          <a:bodyPr>
            <a:normAutofit fontScale="90000"/>
          </a:bodyPr>
          <a:lstStyle/>
          <a:p>
            <a:r>
              <a:rPr lang="en-US" sz="2400" b="1" dirty="0" smtClean="0"/>
              <a:t>13. Medical Audit </a:t>
            </a:r>
            <a:r>
              <a:rPr lang="en-US" sz="2400" dirty="0" smtClean="0"/>
              <a:t/>
            </a:r>
            <a:br>
              <a:rPr lang="en-US" sz="2400" dirty="0" smtClean="0"/>
            </a:br>
            <a:endParaRPr lang="en-US" sz="2400" dirty="0"/>
          </a:p>
        </p:txBody>
      </p:sp>
      <p:sp>
        <p:nvSpPr>
          <p:cNvPr id="3" name="Content Placeholder 2"/>
          <p:cNvSpPr>
            <a:spLocks noGrp="1"/>
          </p:cNvSpPr>
          <p:nvPr>
            <p:ph idx="1"/>
          </p:nvPr>
        </p:nvSpPr>
        <p:spPr>
          <a:xfrm>
            <a:off x="457200" y="1219200"/>
            <a:ext cx="8229600" cy="4906963"/>
          </a:xfrm>
        </p:spPr>
        <p:txBody>
          <a:bodyPr>
            <a:normAutofit/>
          </a:bodyPr>
          <a:lstStyle/>
          <a:p>
            <a:r>
              <a:rPr lang="en-US" sz="2000" dirty="0" smtClean="0"/>
              <a:t>Defined- as </a:t>
            </a:r>
            <a:r>
              <a:rPr lang="en-US" sz="2000" b="1" dirty="0" smtClean="0"/>
              <a:t>the evaluation of the quality of medical care through the analysis of medical records in retrospect. </a:t>
            </a:r>
            <a:r>
              <a:rPr lang="en-US" sz="2000" dirty="0" smtClean="0"/>
              <a:t>The term quality in the above definition refers to the </a:t>
            </a:r>
            <a:r>
              <a:rPr lang="en-US" sz="2000" b="1" dirty="0" smtClean="0"/>
              <a:t>degree of conformance with standards</a:t>
            </a:r>
            <a:r>
              <a:rPr lang="en-US" sz="2000" dirty="0" smtClean="0"/>
              <a:t>, with the best of medical knowledge and with the accepted principles and practices</a:t>
            </a:r>
          </a:p>
          <a:p>
            <a:endParaRPr lang="en-US" sz="2000" dirty="0" smtClean="0"/>
          </a:p>
          <a:p>
            <a:pPr lvl="0"/>
            <a:r>
              <a:rPr lang="en-US" sz="2000" dirty="0" smtClean="0"/>
              <a:t> Medical audit is also a method of appraising the quality of care rendered. </a:t>
            </a:r>
            <a:r>
              <a:rPr lang="en-US" sz="2000" b="1" dirty="0" smtClean="0"/>
              <a:t>Dr. </a:t>
            </a:r>
            <a:r>
              <a:rPr lang="en-US" sz="2000" b="1" dirty="0" err="1" smtClean="0"/>
              <a:t>Mudaliar</a:t>
            </a:r>
            <a:r>
              <a:rPr lang="en-US" sz="2000" b="1" dirty="0" smtClean="0"/>
              <a:t> (in Health Survey and Planning Committee </a:t>
            </a:r>
            <a:r>
              <a:rPr lang="en-US" sz="2000" dirty="0" smtClean="0"/>
              <a:t>report, 1959-61, Vol.1, Government of India) defines medical audit as “</a:t>
            </a:r>
            <a:r>
              <a:rPr lang="en-US" sz="2000" b="1" dirty="0" smtClean="0"/>
              <a:t>the review of the professional work in the hospital that could take place whenever, the medical staff meet to </a:t>
            </a:r>
            <a:r>
              <a:rPr lang="en-US" sz="2000" b="1" dirty="0" err="1" smtClean="0"/>
              <a:t>analyse</a:t>
            </a:r>
            <a:r>
              <a:rPr lang="en-US" sz="2000" b="1" dirty="0" smtClean="0"/>
              <a:t> the hospital clinical work.</a:t>
            </a:r>
            <a:r>
              <a:rPr lang="en-US" sz="2000" dirty="0" smtClean="0"/>
              <a:t>”</a:t>
            </a:r>
          </a:p>
          <a:p>
            <a:pPr lvl="0"/>
            <a:endParaRPr lang="en-US" sz="2000" dirty="0" smtClean="0"/>
          </a:p>
          <a:p>
            <a:pPr lvl="0"/>
            <a:r>
              <a:rPr lang="en-US" sz="2000" dirty="0" smtClean="0"/>
              <a:t>According to Myers and </a:t>
            </a:r>
            <a:r>
              <a:rPr lang="en-US" sz="2000" dirty="0" err="1" smtClean="0"/>
              <a:t>Slee</a:t>
            </a:r>
            <a:r>
              <a:rPr lang="en-US" sz="2000" dirty="0" smtClean="0"/>
              <a:t> (1956), simple review of medical records cannot be termed as medical audit. </a:t>
            </a:r>
          </a:p>
          <a:p>
            <a:endParaRPr lang="en-US" sz="20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a:solidFill>
            <a:schemeClr val="accent6">
              <a:lumMod val="40000"/>
              <a:lumOff val="60000"/>
            </a:schemeClr>
          </a:solidFill>
        </p:spPr>
        <p:txBody>
          <a:bodyPr>
            <a:normAutofit/>
          </a:bodyPr>
          <a:lstStyle/>
          <a:p>
            <a:r>
              <a:rPr lang="en-US" sz="2400" b="1" dirty="0" smtClean="0"/>
              <a:t>14. QUALITY ASSURANCE IN HEALTHCARE IN INDIA</a:t>
            </a:r>
            <a:endParaRPr lang="en-US" sz="2400" dirty="0"/>
          </a:p>
        </p:txBody>
      </p:sp>
      <p:sp>
        <p:nvSpPr>
          <p:cNvPr id="3" name="Content Placeholder 2"/>
          <p:cNvSpPr>
            <a:spLocks noGrp="1"/>
          </p:cNvSpPr>
          <p:nvPr>
            <p:ph idx="1"/>
          </p:nvPr>
        </p:nvSpPr>
        <p:spPr>
          <a:xfrm>
            <a:off x="457200" y="1066800"/>
            <a:ext cx="8229600" cy="5059363"/>
          </a:xfrm>
        </p:spPr>
        <p:txBody>
          <a:bodyPr>
            <a:normAutofit/>
          </a:bodyPr>
          <a:lstStyle/>
          <a:p>
            <a:r>
              <a:rPr lang="en-US" sz="1800" dirty="0" smtClean="0"/>
              <a:t> </a:t>
            </a:r>
            <a:r>
              <a:rPr lang="en-US" sz="1800" b="1" dirty="0" smtClean="0"/>
              <a:t>Quality Council of India (QCI)</a:t>
            </a:r>
            <a:r>
              <a:rPr lang="en-US" sz="1800" dirty="0" smtClean="0"/>
              <a:t> was set up in 1997 jointly by the Government of India and the Indian Industry</a:t>
            </a:r>
          </a:p>
          <a:p>
            <a:endParaRPr lang="en-US" sz="1800" dirty="0" smtClean="0"/>
          </a:p>
          <a:p>
            <a:r>
              <a:rPr lang="en-US" sz="1800" dirty="0" smtClean="0"/>
              <a:t>The “Hospital Accreditation" approach is a concept and practice that yields beneficial results to patients, customers, hospital personnel, the hospital, the Faculty of Medicine, the society and the country as a whole.</a:t>
            </a:r>
          </a:p>
          <a:p>
            <a:endParaRPr lang="en-US" sz="1800" dirty="0" smtClean="0"/>
          </a:p>
          <a:p>
            <a:r>
              <a:rPr lang="en-US" sz="1800" b="1" dirty="0" smtClean="0"/>
              <a:t>National Accreditation Board for Hospitals &amp; Healthcare Providers (NABH) </a:t>
            </a:r>
            <a:r>
              <a:rPr lang="en-US" sz="1800" dirty="0" smtClean="0"/>
              <a:t>is a constituent board of Quality Council of India, set up to </a:t>
            </a:r>
            <a:r>
              <a:rPr lang="en-US" sz="1800" b="1" dirty="0" smtClean="0"/>
              <a:t>establish and operate accreditation </a:t>
            </a:r>
            <a:r>
              <a:rPr lang="en-US" sz="1800" b="1" dirty="0" err="1" smtClean="0"/>
              <a:t>programme</a:t>
            </a:r>
            <a:r>
              <a:rPr lang="en-US" sz="1800" b="1" dirty="0" smtClean="0"/>
              <a:t> for healthcare </a:t>
            </a:r>
            <a:r>
              <a:rPr lang="en-US" sz="1800" b="1" dirty="0" err="1" smtClean="0"/>
              <a:t>organisations</a:t>
            </a:r>
            <a:endParaRPr lang="en-US" sz="1800" b="1" dirty="0" smtClean="0"/>
          </a:p>
          <a:p>
            <a:pPr>
              <a:buNone/>
            </a:pPr>
            <a:r>
              <a:rPr lang="en-US" sz="1800" dirty="0" smtClean="0"/>
              <a:t>       Structured to cater to much desired needs of the consumers and to set benchmarks for progress of health industry</a:t>
            </a:r>
          </a:p>
          <a:p>
            <a:pPr>
              <a:buNone/>
            </a:pPr>
            <a:endParaRPr lang="en-US" sz="1800" dirty="0" smtClean="0"/>
          </a:p>
          <a:p>
            <a:pPr lvl="0"/>
            <a:r>
              <a:rPr lang="en-US" sz="1800" dirty="0" smtClean="0"/>
              <a:t> NABH is an Institutional Member as well as a Board member of the </a:t>
            </a:r>
            <a:r>
              <a:rPr lang="en-US" sz="1800" b="1" dirty="0" smtClean="0"/>
              <a:t>International Society for Quality in Health Care (</a:t>
            </a:r>
            <a:r>
              <a:rPr lang="en-US" sz="1800" b="1" dirty="0" err="1" smtClean="0"/>
              <a:t>lSQua</a:t>
            </a:r>
            <a:r>
              <a:rPr lang="en-US" sz="1800" b="1" dirty="0" smtClean="0"/>
              <a:t>).</a:t>
            </a:r>
          </a:p>
          <a:p>
            <a:endParaRPr lang="en-US" sz="18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sz="2800" dirty="0"/>
          </a:p>
        </p:txBody>
      </p:sp>
      <p:sp>
        <p:nvSpPr>
          <p:cNvPr id="3" name="Content Placeholder 2"/>
          <p:cNvSpPr>
            <a:spLocks noGrp="1"/>
          </p:cNvSpPr>
          <p:nvPr>
            <p:ph idx="1"/>
          </p:nvPr>
        </p:nvSpPr>
        <p:spPr/>
        <p:txBody>
          <a:bodyPr>
            <a:normAutofit/>
          </a:bodyPr>
          <a:lstStyle/>
          <a:p>
            <a:pPr>
              <a:buNone/>
            </a:pPr>
            <a:r>
              <a:rPr lang="en-US" sz="2000" dirty="0" smtClean="0"/>
              <a:t> </a:t>
            </a:r>
            <a:r>
              <a:rPr lang="en-US" sz="2000" b="1" dirty="0" smtClean="0"/>
              <a:t>Accreditation Program</a:t>
            </a:r>
            <a:endParaRPr lang="en-US" sz="2000" dirty="0" smtClean="0"/>
          </a:p>
          <a:p>
            <a:pPr lvl="0"/>
            <a:r>
              <a:rPr lang="en-US" sz="2000" dirty="0" smtClean="0">
                <a:hlinkClick r:id="rId2"/>
              </a:rPr>
              <a:t>Allopathic Clinics</a:t>
            </a:r>
            <a:r>
              <a:rPr lang="en-US" sz="2000" dirty="0" smtClean="0"/>
              <a:t>  ,  </a:t>
            </a:r>
            <a:r>
              <a:rPr lang="en-US" sz="2000" dirty="0" smtClean="0">
                <a:hlinkClick r:id="rId3"/>
              </a:rPr>
              <a:t>AYUSH Hospitals</a:t>
            </a:r>
            <a:r>
              <a:rPr lang="en-US" sz="2000" dirty="0" smtClean="0"/>
              <a:t>,  </a:t>
            </a:r>
            <a:r>
              <a:rPr lang="en-US" sz="2000" dirty="0" smtClean="0">
                <a:hlinkClick r:id="rId4"/>
              </a:rPr>
              <a:t>Blood Banks</a:t>
            </a:r>
            <a:r>
              <a:rPr lang="en-US" sz="2000" dirty="0" smtClean="0"/>
              <a:t>, </a:t>
            </a:r>
            <a:r>
              <a:rPr lang="en-US" sz="2000" dirty="0" smtClean="0">
                <a:hlinkClick r:id="rId5"/>
              </a:rPr>
              <a:t>Dental Facilities</a:t>
            </a:r>
            <a:r>
              <a:rPr lang="en-US" sz="2000" dirty="0" smtClean="0"/>
              <a:t>, </a:t>
            </a:r>
            <a:r>
              <a:rPr lang="en-US" sz="2000" dirty="0" smtClean="0">
                <a:hlinkClick r:id="rId6"/>
              </a:rPr>
              <a:t>Hospitals</a:t>
            </a:r>
            <a:r>
              <a:rPr lang="en-US" sz="2000" dirty="0" smtClean="0"/>
              <a:t>, </a:t>
            </a:r>
            <a:r>
              <a:rPr lang="en-US" sz="2000" dirty="0" smtClean="0">
                <a:hlinkClick r:id="rId7"/>
              </a:rPr>
              <a:t>Medical Imaging Services</a:t>
            </a:r>
            <a:r>
              <a:rPr lang="en-US" sz="2000" dirty="0" smtClean="0"/>
              <a:t>, </a:t>
            </a:r>
            <a:r>
              <a:rPr lang="en-US" sz="2000" dirty="0" smtClean="0">
                <a:hlinkClick r:id="rId8"/>
              </a:rPr>
              <a:t>Medical Laboratory </a:t>
            </a:r>
            <a:r>
              <a:rPr lang="en-US" sz="2000" dirty="0" err="1" smtClean="0">
                <a:hlinkClick r:id="rId8"/>
              </a:rPr>
              <a:t>Programme</a:t>
            </a:r>
            <a:r>
              <a:rPr lang="en-US" sz="2000" dirty="0" smtClean="0"/>
              <a:t>, </a:t>
            </a:r>
            <a:r>
              <a:rPr lang="en-US" sz="2000" dirty="0" smtClean="0">
                <a:hlinkClick r:id="rId9"/>
              </a:rPr>
              <a:t>OST Centre</a:t>
            </a:r>
            <a:r>
              <a:rPr lang="en-US" sz="2000" dirty="0" smtClean="0"/>
              <a:t>, </a:t>
            </a:r>
            <a:r>
              <a:rPr lang="en-US" sz="2000" dirty="0" smtClean="0">
                <a:hlinkClick r:id="rId10"/>
              </a:rPr>
              <a:t>PHC/CHC Accreditation</a:t>
            </a:r>
            <a:r>
              <a:rPr lang="en-US" sz="2000" dirty="0" smtClean="0"/>
              <a:t>, </a:t>
            </a:r>
            <a:r>
              <a:rPr lang="en-US" sz="2000" dirty="0" smtClean="0">
                <a:hlinkClick r:id="rId11"/>
              </a:rPr>
              <a:t>Small Healthcare </a:t>
            </a:r>
            <a:r>
              <a:rPr lang="en-US" sz="2000" dirty="0" err="1" smtClean="0">
                <a:hlinkClick r:id="rId11"/>
              </a:rPr>
              <a:t>Organisations</a:t>
            </a:r>
            <a:r>
              <a:rPr lang="en-US" sz="2000" dirty="0" smtClean="0"/>
              <a:t>, </a:t>
            </a:r>
            <a:r>
              <a:rPr lang="en-US" sz="2000" dirty="0" smtClean="0">
                <a:hlinkClick r:id="rId12"/>
              </a:rPr>
              <a:t>Wellness Centre</a:t>
            </a:r>
            <a:endParaRPr lang="en-US" sz="2000" dirty="0" smtClean="0"/>
          </a:p>
          <a:p>
            <a:endParaRPr lang="en-US" sz="2000" dirty="0" smtClean="0"/>
          </a:p>
          <a:p>
            <a:pPr lvl="0">
              <a:buNone/>
            </a:pPr>
            <a:r>
              <a:rPr lang="en-US" sz="2000" b="1" dirty="0" smtClean="0"/>
              <a:t>STANDARDS</a:t>
            </a:r>
            <a:r>
              <a:rPr lang="en-US" sz="2000" dirty="0" smtClean="0"/>
              <a:t>-  </a:t>
            </a:r>
            <a:endParaRPr lang="en-US" sz="2000" dirty="0" smtClean="0"/>
          </a:p>
          <a:p>
            <a:pPr lvl="0"/>
            <a:endParaRPr lang="en-US" sz="2000" dirty="0" smtClean="0"/>
          </a:p>
          <a:p>
            <a:pPr lvl="0"/>
            <a:r>
              <a:rPr lang="en-US" sz="2000" dirty="0" smtClean="0"/>
              <a:t>IPHS </a:t>
            </a:r>
            <a:r>
              <a:rPr lang="en-US" sz="2000" dirty="0" smtClean="0"/>
              <a:t>Standards for </a:t>
            </a:r>
            <a:r>
              <a:rPr lang="en-US" sz="2000" dirty="0" err="1" smtClean="0"/>
              <a:t>Subcentre</a:t>
            </a:r>
            <a:r>
              <a:rPr lang="en-US" sz="2000" dirty="0" smtClean="0"/>
              <a:t>, PHC, CHC, </a:t>
            </a:r>
            <a:r>
              <a:rPr lang="en-US" sz="2000" dirty="0" err="1" smtClean="0"/>
              <a:t>Subdistrict</a:t>
            </a:r>
            <a:r>
              <a:rPr lang="en-US" sz="2000" dirty="0" smtClean="0"/>
              <a:t> Hospitals, District Hospitals</a:t>
            </a:r>
          </a:p>
          <a:p>
            <a:endParaRPr lang="en-US" sz="2000" dirty="0" smtClean="0"/>
          </a:p>
          <a:p>
            <a:r>
              <a:rPr lang="en-US" sz="2000" b="1" dirty="0" smtClean="0"/>
              <a:t>SOP- STANDARD OPERATING PROCEDURES </a:t>
            </a:r>
            <a:endParaRPr lang="en-US" sz="2000" b="1" dirty="0" smtClean="0"/>
          </a:p>
          <a:p>
            <a:endParaRPr lang="en-US" sz="20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a:solidFill>
            <a:schemeClr val="accent6">
              <a:lumMod val="40000"/>
              <a:lumOff val="60000"/>
            </a:schemeClr>
          </a:solidFill>
        </p:spPr>
        <p:txBody>
          <a:bodyPr>
            <a:normAutofit fontScale="90000"/>
          </a:bodyPr>
          <a:lstStyle/>
          <a:p>
            <a:r>
              <a:rPr lang="en-US" sz="2800" b="1" dirty="0" smtClean="0"/>
              <a:t>Tracking Quality Assurance in healthcare</a:t>
            </a:r>
            <a:r>
              <a:rPr lang="en-US" sz="2800" dirty="0" smtClean="0"/>
              <a:t>…..</a:t>
            </a:r>
            <a:br>
              <a:rPr lang="en-US" sz="2800" dirty="0" smtClean="0"/>
            </a:br>
            <a:endParaRPr lang="en-US" sz="2800" dirty="0"/>
          </a:p>
        </p:txBody>
      </p:sp>
      <p:sp>
        <p:nvSpPr>
          <p:cNvPr id="3" name="Content Placeholder 2"/>
          <p:cNvSpPr>
            <a:spLocks noGrp="1"/>
          </p:cNvSpPr>
          <p:nvPr>
            <p:ph idx="1"/>
          </p:nvPr>
        </p:nvSpPr>
        <p:spPr/>
        <p:txBody>
          <a:bodyPr>
            <a:normAutofit/>
          </a:bodyPr>
          <a:lstStyle/>
          <a:p>
            <a:pPr>
              <a:buNone/>
            </a:pPr>
            <a:r>
              <a:rPr lang="en-US" sz="2000" dirty="0" smtClean="0"/>
              <a:t>• Regulation</a:t>
            </a:r>
          </a:p>
          <a:p>
            <a:pPr>
              <a:buNone/>
            </a:pPr>
            <a:endParaRPr lang="en-US" sz="2000" dirty="0" smtClean="0"/>
          </a:p>
          <a:p>
            <a:pPr>
              <a:buNone/>
            </a:pPr>
            <a:r>
              <a:rPr lang="en-US" sz="2000" dirty="0" smtClean="0"/>
              <a:t>• Certification</a:t>
            </a:r>
          </a:p>
          <a:p>
            <a:pPr>
              <a:buNone/>
            </a:pPr>
            <a:endParaRPr lang="en-US" sz="2000" dirty="0" smtClean="0"/>
          </a:p>
          <a:p>
            <a:pPr>
              <a:buNone/>
            </a:pPr>
            <a:r>
              <a:rPr lang="en-US" sz="2000" dirty="0" smtClean="0"/>
              <a:t>• Accreditation &amp; Credentialing</a:t>
            </a:r>
          </a:p>
          <a:p>
            <a:pPr>
              <a:buNone/>
            </a:pPr>
            <a:endParaRPr lang="en-US" sz="2000" dirty="0" smtClean="0"/>
          </a:p>
          <a:p>
            <a:pPr>
              <a:buNone/>
            </a:pPr>
            <a:r>
              <a:rPr lang="en-US" sz="2000" dirty="0" smtClean="0"/>
              <a:t>• Grading / Rating</a:t>
            </a:r>
          </a:p>
          <a:p>
            <a:pPr>
              <a:buNone/>
            </a:pPr>
            <a:endParaRPr lang="en-US" sz="2000" dirty="0" smtClean="0"/>
          </a:p>
          <a:p>
            <a:pPr>
              <a:buNone/>
            </a:pPr>
            <a:r>
              <a:rPr lang="en-US" sz="2000" dirty="0" smtClean="0"/>
              <a:t>• Quality Awards</a:t>
            </a:r>
          </a:p>
          <a:p>
            <a:pPr>
              <a:buNone/>
            </a:pPr>
            <a:endParaRPr lang="en-US" sz="2000" dirty="0" smtClean="0"/>
          </a:p>
          <a:p>
            <a:pPr>
              <a:buNone/>
            </a:pPr>
            <a:r>
              <a:rPr lang="en-US" sz="2000" dirty="0" smtClean="0"/>
              <a:t>• ……. and others???</a:t>
            </a:r>
            <a:endParaRPr lang="en-US" sz="20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a:solidFill>
            <a:schemeClr val="accent4">
              <a:lumMod val="60000"/>
              <a:lumOff val="40000"/>
            </a:schemeClr>
          </a:solidFill>
        </p:spPr>
        <p:txBody>
          <a:bodyPr>
            <a:noAutofit/>
          </a:bodyPr>
          <a:lstStyle/>
          <a:p>
            <a:r>
              <a:rPr lang="en-US" sz="2400" b="1" dirty="0" smtClean="0"/>
              <a:t>Regulation</a:t>
            </a:r>
            <a:br>
              <a:rPr lang="en-US" sz="2400" b="1" dirty="0" smtClean="0"/>
            </a:br>
            <a:endParaRPr lang="en-US" sz="2400" b="1" dirty="0"/>
          </a:p>
        </p:txBody>
      </p:sp>
      <p:sp>
        <p:nvSpPr>
          <p:cNvPr id="3" name="Content Placeholder 2"/>
          <p:cNvSpPr>
            <a:spLocks noGrp="1"/>
          </p:cNvSpPr>
          <p:nvPr>
            <p:ph idx="1"/>
          </p:nvPr>
        </p:nvSpPr>
        <p:spPr>
          <a:xfrm>
            <a:off x="457200" y="990600"/>
            <a:ext cx="8229600" cy="5135563"/>
          </a:xfrm>
        </p:spPr>
        <p:txBody>
          <a:bodyPr>
            <a:normAutofit/>
          </a:bodyPr>
          <a:lstStyle/>
          <a:p>
            <a:pPr>
              <a:buNone/>
            </a:pPr>
            <a:r>
              <a:rPr lang="en-US" sz="2000" dirty="0" smtClean="0"/>
              <a:t>• A legal restriction</a:t>
            </a:r>
          </a:p>
          <a:p>
            <a:pPr>
              <a:buNone/>
            </a:pPr>
            <a:r>
              <a:rPr lang="en-US" sz="2000" dirty="0" smtClean="0"/>
              <a:t>• Mandated by the government or state</a:t>
            </a:r>
          </a:p>
          <a:p>
            <a:pPr>
              <a:buNone/>
            </a:pPr>
            <a:r>
              <a:rPr lang="en-US" sz="2000" dirty="0" smtClean="0"/>
              <a:t>• Attempts to produce outcomes</a:t>
            </a:r>
          </a:p>
          <a:p>
            <a:pPr>
              <a:buNone/>
            </a:pPr>
            <a:r>
              <a:rPr lang="en-US" sz="2000" dirty="0" smtClean="0"/>
              <a:t>• Control market entries</a:t>
            </a:r>
          </a:p>
          <a:p>
            <a:pPr>
              <a:buNone/>
            </a:pPr>
            <a:r>
              <a:rPr lang="en-US" sz="2000" dirty="0" smtClean="0"/>
              <a:t>• Prices, wages, pollutions,</a:t>
            </a:r>
          </a:p>
          <a:p>
            <a:pPr>
              <a:buNone/>
            </a:pPr>
            <a:r>
              <a:rPr lang="en-US" sz="2000" dirty="0" smtClean="0"/>
              <a:t>• Employment for certain people in certain industries</a:t>
            </a:r>
          </a:p>
          <a:p>
            <a:pPr>
              <a:buNone/>
            </a:pPr>
            <a:r>
              <a:rPr lang="en-US" sz="2000" dirty="0" smtClean="0"/>
              <a:t>• Standards of production</a:t>
            </a:r>
          </a:p>
          <a:p>
            <a:pPr>
              <a:buNone/>
            </a:pPr>
            <a:endParaRPr lang="en-US" sz="2000" dirty="0" smtClean="0"/>
          </a:p>
          <a:p>
            <a:pPr>
              <a:buNone/>
            </a:pPr>
            <a:r>
              <a:rPr lang="en-US" sz="2000" dirty="0" smtClean="0"/>
              <a:t>• Non-compliance / Non-conformance leads to cancellation of operational eligibility</a:t>
            </a:r>
          </a:p>
          <a:p>
            <a:r>
              <a:rPr lang="en-US" sz="2000" i="1" dirty="0" smtClean="0"/>
              <a:t>…registration of hospital or functional services under different laws / acts</a:t>
            </a:r>
            <a:endParaRPr lang="en-US" sz="20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a:solidFill>
            <a:schemeClr val="accent4">
              <a:lumMod val="60000"/>
              <a:lumOff val="40000"/>
            </a:schemeClr>
          </a:solidFill>
        </p:spPr>
        <p:txBody>
          <a:bodyPr>
            <a:noAutofit/>
          </a:bodyPr>
          <a:lstStyle/>
          <a:p>
            <a:r>
              <a:rPr lang="en-US" sz="2400" b="1" dirty="0" smtClean="0"/>
              <a:t>Certification</a:t>
            </a:r>
            <a:br>
              <a:rPr lang="en-US" sz="2400" b="1" dirty="0" smtClean="0"/>
            </a:br>
            <a:endParaRPr lang="en-US" sz="2400" b="1" dirty="0"/>
          </a:p>
        </p:txBody>
      </p:sp>
      <p:sp>
        <p:nvSpPr>
          <p:cNvPr id="3" name="Content Placeholder 2"/>
          <p:cNvSpPr>
            <a:spLocks noGrp="1"/>
          </p:cNvSpPr>
          <p:nvPr>
            <p:ph idx="1"/>
          </p:nvPr>
        </p:nvSpPr>
        <p:spPr>
          <a:xfrm>
            <a:off x="457200" y="1447800"/>
            <a:ext cx="8229600" cy="4678363"/>
          </a:xfrm>
        </p:spPr>
        <p:txBody>
          <a:bodyPr>
            <a:normAutofit/>
          </a:bodyPr>
          <a:lstStyle/>
          <a:p>
            <a:pPr>
              <a:buNone/>
            </a:pPr>
            <a:r>
              <a:rPr lang="en-US" sz="2000" dirty="0" smtClean="0"/>
              <a:t>Designation earned by a person / organization to perform a job or task</a:t>
            </a:r>
          </a:p>
          <a:p>
            <a:pPr>
              <a:buNone/>
            </a:pPr>
            <a:r>
              <a:rPr lang="en-US" sz="2000" dirty="0" smtClean="0"/>
              <a:t>• Renewed periodically,</a:t>
            </a:r>
          </a:p>
          <a:p>
            <a:pPr>
              <a:buNone/>
            </a:pPr>
            <a:r>
              <a:rPr lang="en-US" sz="2000" dirty="0" smtClean="0"/>
              <a:t>• Valid for a specific period of time</a:t>
            </a:r>
          </a:p>
          <a:p>
            <a:pPr>
              <a:buNone/>
            </a:pPr>
            <a:r>
              <a:rPr lang="en-US" sz="2000" dirty="0" smtClean="0"/>
              <a:t>• Qualifies for certain level of proficiency</a:t>
            </a:r>
          </a:p>
          <a:p>
            <a:pPr>
              <a:buNone/>
            </a:pPr>
            <a:endParaRPr lang="en-US" sz="2000" dirty="0" smtClean="0"/>
          </a:p>
          <a:p>
            <a:pPr>
              <a:buNone/>
            </a:pPr>
            <a:r>
              <a:rPr lang="en-US" sz="2000" dirty="0" smtClean="0"/>
              <a:t> Can be provided by</a:t>
            </a:r>
          </a:p>
          <a:p>
            <a:pPr>
              <a:buNone/>
            </a:pPr>
            <a:r>
              <a:rPr lang="en-US" sz="2000" dirty="0" smtClean="0"/>
              <a:t>• Body formed / mandated by regulatory mechanism</a:t>
            </a:r>
          </a:p>
          <a:p>
            <a:pPr>
              <a:buNone/>
            </a:pPr>
            <a:r>
              <a:rPr lang="en-US" sz="2000" dirty="0" smtClean="0"/>
              <a:t>• Professional society / body</a:t>
            </a:r>
            <a:endParaRPr lang="en-US" sz="20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a:solidFill>
            <a:schemeClr val="accent4">
              <a:lumMod val="40000"/>
              <a:lumOff val="60000"/>
            </a:schemeClr>
          </a:solidFill>
        </p:spPr>
        <p:txBody>
          <a:bodyPr>
            <a:noAutofit/>
          </a:bodyPr>
          <a:lstStyle/>
          <a:p>
            <a:r>
              <a:rPr lang="en-US" sz="2400" b="1" dirty="0" smtClean="0"/>
              <a:t/>
            </a:r>
            <a:br>
              <a:rPr lang="en-US" sz="2400" b="1" dirty="0" smtClean="0"/>
            </a:br>
            <a:r>
              <a:rPr lang="en-US" sz="2400" b="1" dirty="0" smtClean="0"/>
              <a:t>Accreditation </a:t>
            </a:r>
            <a:r>
              <a:rPr lang="en-US" sz="2400" b="1" dirty="0" smtClean="0"/>
              <a:t/>
            </a:r>
            <a:br>
              <a:rPr lang="en-US" sz="2400" b="1" dirty="0" smtClean="0"/>
            </a:br>
            <a:endParaRPr lang="en-US" sz="2400" b="1" dirty="0"/>
          </a:p>
        </p:txBody>
      </p:sp>
      <p:sp>
        <p:nvSpPr>
          <p:cNvPr id="3" name="Content Placeholder 2"/>
          <p:cNvSpPr>
            <a:spLocks noGrp="1"/>
          </p:cNvSpPr>
          <p:nvPr>
            <p:ph idx="1"/>
          </p:nvPr>
        </p:nvSpPr>
        <p:spPr>
          <a:xfrm>
            <a:off x="457200" y="838200"/>
            <a:ext cx="8229600" cy="5287963"/>
          </a:xfrm>
        </p:spPr>
        <p:txBody>
          <a:bodyPr>
            <a:normAutofit/>
          </a:bodyPr>
          <a:lstStyle/>
          <a:p>
            <a:pPr>
              <a:buNone/>
            </a:pPr>
            <a:r>
              <a:rPr lang="en-US" sz="2000" dirty="0" smtClean="0"/>
              <a:t>Accreditation a process in which</a:t>
            </a:r>
          </a:p>
          <a:p>
            <a:pPr>
              <a:buNone/>
            </a:pPr>
            <a:r>
              <a:rPr lang="en-US" sz="2000" dirty="0" smtClean="0"/>
              <a:t>• Certification of competency, authority, or credibility</a:t>
            </a:r>
          </a:p>
          <a:p>
            <a:pPr>
              <a:buNone/>
            </a:pPr>
            <a:r>
              <a:rPr lang="en-US" sz="2000" dirty="0" smtClean="0"/>
              <a:t>• Assessment by Independent agency</a:t>
            </a:r>
          </a:p>
          <a:p>
            <a:pPr>
              <a:buNone/>
            </a:pPr>
            <a:endParaRPr lang="en-US" sz="2000" dirty="0" smtClean="0"/>
          </a:p>
          <a:p>
            <a:pPr>
              <a:buNone/>
            </a:pPr>
            <a:r>
              <a:rPr lang="en-US" sz="2000" dirty="0" smtClean="0"/>
              <a:t> Credentialing refers to</a:t>
            </a:r>
          </a:p>
          <a:p>
            <a:pPr>
              <a:buNone/>
            </a:pPr>
            <a:endParaRPr lang="en-US" sz="2000" dirty="0" smtClean="0"/>
          </a:p>
          <a:p>
            <a:pPr>
              <a:buNone/>
            </a:pPr>
            <a:r>
              <a:rPr lang="en-US" sz="2000" dirty="0" smtClean="0"/>
              <a:t>• A type of designation, award, status, recognition, or "seal of approval"</a:t>
            </a:r>
          </a:p>
          <a:p>
            <a:pPr>
              <a:buNone/>
            </a:pPr>
            <a:endParaRPr lang="en-US" sz="2000" dirty="0" smtClean="0"/>
          </a:p>
          <a:p>
            <a:pPr>
              <a:buNone/>
            </a:pPr>
            <a:r>
              <a:rPr lang="en-US" sz="2000" dirty="0" smtClean="0"/>
              <a:t>• Refers to individuals or organizations</a:t>
            </a:r>
          </a:p>
          <a:p>
            <a:r>
              <a:rPr lang="en-US" sz="2000" dirty="0" smtClean="0"/>
              <a:t>…provides a visible commitment towards improving quality of patient care ensuring a safe environment and reducing risk to staff in healthcare setting</a:t>
            </a:r>
            <a:endParaRPr lang="en-US" sz="20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a:solidFill>
            <a:schemeClr val="accent4">
              <a:lumMod val="40000"/>
              <a:lumOff val="60000"/>
            </a:schemeClr>
          </a:solidFill>
        </p:spPr>
        <p:txBody>
          <a:bodyPr>
            <a:noAutofit/>
          </a:bodyPr>
          <a:lstStyle/>
          <a:p>
            <a:r>
              <a:rPr lang="en-US" sz="2400" b="1" dirty="0" smtClean="0"/>
              <a:t/>
            </a:r>
            <a:br>
              <a:rPr lang="en-US" sz="2400" b="1" dirty="0" smtClean="0"/>
            </a:br>
            <a:r>
              <a:rPr lang="en-US" sz="2400" b="1" dirty="0" smtClean="0"/>
              <a:t>Grading </a:t>
            </a:r>
            <a:r>
              <a:rPr lang="en-US" sz="2400" b="1" dirty="0" smtClean="0"/>
              <a:t>/ Rating</a:t>
            </a:r>
            <a:br>
              <a:rPr lang="en-US" sz="2400" b="1" dirty="0" smtClean="0"/>
            </a:br>
            <a:endParaRPr lang="en-US" sz="2400" b="1" dirty="0"/>
          </a:p>
        </p:txBody>
      </p:sp>
      <p:sp>
        <p:nvSpPr>
          <p:cNvPr id="3" name="Content Placeholder 2"/>
          <p:cNvSpPr>
            <a:spLocks noGrp="1"/>
          </p:cNvSpPr>
          <p:nvPr>
            <p:ph idx="1"/>
          </p:nvPr>
        </p:nvSpPr>
        <p:spPr>
          <a:xfrm>
            <a:off x="457200" y="914400"/>
            <a:ext cx="8229600" cy="5211763"/>
          </a:xfrm>
        </p:spPr>
        <p:txBody>
          <a:bodyPr>
            <a:normAutofit/>
          </a:bodyPr>
          <a:lstStyle/>
          <a:p>
            <a:pPr>
              <a:buNone/>
            </a:pPr>
            <a:r>
              <a:rPr lang="en-US" sz="2000" dirty="0" smtClean="0"/>
              <a:t>• Is evaluation or assessment of something, in terms of quality (as with a critic rating a novel), quantity (as with an athlete being rated by his or her statistics), or some combination of both </a:t>
            </a:r>
          </a:p>
          <a:p>
            <a:pPr>
              <a:buNone/>
            </a:pPr>
            <a:endParaRPr lang="en-US" sz="2000" dirty="0" smtClean="0"/>
          </a:p>
          <a:p>
            <a:pPr>
              <a:buNone/>
            </a:pPr>
            <a:r>
              <a:rPr lang="en-US" sz="2000" dirty="0" smtClean="0"/>
              <a:t> Grading / Rating is also a voluntary process</a:t>
            </a:r>
          </a:p>
          <a:p>
            <a:r>
              <a:rPr lang="en-US" sz="2000" dirty="0" smtClean="0"/>
              <a:t>wherein an organization opts for comparative evaluation of its services</a:t>
            </a:r>
          </a:p>
          <a:p>
            <a:endParaRPr lang="en-US" sz="2000" dirty="0" smtClean="0"/>
          </a:p>
          <a:p>
            <a:endParaRPr lang="en-US" sz="2000" dirty="0" smtClean="0"/>
          </a:p>
          <a:p>
            <a:pPr>
              <a:buNone/>
            </a:pPr>
            <a:r>
              <a:rPr lang="en-US" sz="2000" dirty="0" smtClean="0"/>
              <a:t>                                                </a:t>
            </a:r>
            <a:r>
              <a:rPr lang="en-US" sz="2400" b="1" dirty="0" smtClean="0"/>
              <a:t>Quality Awards</a:t>
            </a:r>
          </a:p>
          <a:p>
            <a:pPr>
              <a:buNone/>
            </a:pPr>
            <a:r>
              <a:rPr lang="en-US" sz="2000" dirty="0" smtClean="0"/>
              <a:t>• Recommendation on appraisal / evaluation for high degree of consistent &amp; sustained performance over a period of time or range including quality improvement initiatives in a particular sector / domain instituted by professional societies / bodies and / or independent entities</a:t>
            </a:r>
            <a:endParaRPr lang="en-US" sz="20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srcRect l="13084" r="12137"/>
          <a:stretch>
            <a:fillRect/>
          </a:stretch>
        </p:blipFill>
        <p:spPr bwMode="auto">
          <a:xfrm>
            <a:off x="0" y="52789"/>
            <a:ext cx="8763000" cy="65884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a:solidFill>
            <a:schemeClr val="accent3">
              <a:lumMod val="60000"/>
              <a:lumOff val="40000"/>
            </a:schemeClr>
          </a:solidFill>
        </p:spPr>
        <p:txBody>
          <a:bodyPr>
            <a:normAutofit/>
          </a:bodyPr>
          <a:lstStyle/>
          <a:p>
            <a:r>
              <a:rPr lang="en-US" sz="2800" b="1" dirty="0" smtClean="0"/>
              <a:t>DEFINING QUALITY</a:t>
            </a:r>
            <a:endParaRPr lang="en-US" sz="2800" b="1" dirty="0"/>
          </a:p>
        </p:txBody>
      </p:sp>
      <p:sp>
        <p:nvSpPr>
          <p:cNvPr id="3" name="Content Placeholder 2"/>
          <p:cNvSpPr>
            <a:spLocks noGrp="1"/>
          </p:cNvSpPr>
          <p:nvPr>
            <p:ph idx="1"/>
          </p:nvPr>
        </p:nvSpPr>
        <p:spPr>
          <a:xfrm>
            <a:off x="457200" y="1066800"/>
            <a:ext cx="8229600" cy="5486400"/>
          </a:xfrm>
        </p:spPr>
        <p:txBody>
          <a:bodyPr>
            <a:normAutofit/>
          </a:bodyPr>
          <a:lstStyle/>
          <a:p>
            <a:pPr lvl="0"/>
            <a:r>
              <a:rPr lang="en-US" sz="1800" dirty="0" smtClean="0"/>
              <a:t>Quality means different things to different people.</a:t>
            </a:r>
          </a:p>
          <a:p>
            <a:pPr>
              <a:buNone/>
            </a:pPr>
            <a:endParaRPr lang="en-US" sz="1800" dirty="0" smtClean="0"/>
          </a:p>
          <a:p>
            <a:pPr>
              <a:buNone/>
            </a:pPr>
            <a:r>
              <a:rPr lang="en-US" sz="1800" dirty="0" smtClean="0"/>
              <a:t> A general definition of quality normally includes the following:</a:t>
            </a:r>
          </a:p>
          <a:p>
            <a:pPr>
              <a:buNone/>
            </a:pPr>
            <a:r>
              <a:rPr lang="en-US" sz="1800" dirty="0" smtClean="0"/>
              <a:t> </a:t>
            </a:r>
          </a:p>
          <a:p>
            <a:pPr marL="400050" lvl="0" indent="-400050">
              <a:buAutoNum type="romanLcParenR"/>
            </a:pPr>
            <a:r>
              <a:rPr lang="en-US" sz="1800" dirty="0" smtClean="0"/>
              <a:t>Achievement of a </a:t>
            </a:r>
            <a:r>
              <a:rPr lang="en-US" sz="1800" b="1" dirty="0" smtClean="0"/>
              <a:t>predetermined standard or target</a:t>
            </a:r>
          </a:p>
          <a:p>
            <a:pPr marL="400050" lvl="0" indent="-400050">
              <a:buNone/>
            </a:pPr>
            <a:endParaRPr lang="en-US" sz="1800" dirty="0" smtClean="0"/>
          </a:p>
          <a:p>
            <a:pPr marL="400050" lvl="0" indent="-400050">
              <a:buAutoNum type="romanLcParenR" startAt="2"/>
            </a:pPr>
            <a:r>
              <a:rPr lang="en-US" sz="1800" dirty="0" smtClean="0"/>
              <a:t>Involvement of </a:t>
            </a:r>
            <a:r>
              <a:rPr lang="en-US" sz="1800" b="1" dirty="0" smtClean="0"/>
              <a:t>clients’ requirement in determination of such a target or standard</a:t>
            </a:r>
          </a:p>
          <a:p>
            <a:pPr marL="400050" lvl="0" indent="-400050">
              <a:buNone/>
            </a:pPr>
            <a:endParaRPr lang="en-US" sz="1800" dirty="0" smtClean="0"/>
          </a:p>
          <a:p>
            <a:pPr marL="400050" lvl="0" indent="-400050">
              <a:buAutoNum type="romanLcParenR" startAt="3"/>
            </a:pPr>
            <a:r>
              <a:rPr lang="en-US" sz="1800" b="1" dirty="0" smtClean="0"/>
              <a:t>Consideration of available resources financially </a:t>
            </a:r>
            <a:r>
              <a:rPr lang="en-US" sz="1800" dirty="0" smtClean="0"/>
              <a:t>and others in determination of such  a target or standard</a:t>
            </a:r>
          </a:p>
          <a:p>
            <a:pPr marL="400050" lvl="0" indent="-400050">
              <a:buNone/>
            </a:pPr>
            <a:endParaRPr lang="en-US" sz="1800" dirty="0" smtClean="0"/>
          </a:p>
          <a:p>
            <a:pPr lvl="0">
              <a:buNone/>
            </a:pPr>
            <a:r>
              <a:rPr lang="en-US" sz="1800" dirty="0" smtClean="0"/>
              <a:t>iv)   Recognition that there </a:t>
            </a:r>
            <a:r>
              <a:rPr lang="en-US" sz="1800" b="1" dirty="0" smtClean="0"/>
              <a:t>is always room for improvement and that targets and standards must be reviewed.</a:t>
            </a:r>
          </a:p>
          <a:p>
            <a:pPr>
              <a:buNone/>
            </a:pPr>
            <a:endParaRPr lang="en-US" sz="1800" dirty="0" smtClean="0"/>
          </a:p>
          <a:p>
            <a:pPr lvl="0"/>
            <a:r>
              <a:rPr lang="en-US" sz="1800" dirty="0" smtClean="0"/>
              <a:t>                       “</a:t>
            </a:r>
            <a:r>
              <a:rPr lang="en-US" sz="1800" b="1" dirty="0" smtClean="0">
                <a:solidFill>
                  <a:schemeClr val="tx2"/>
                </a:solidFill>
              </a:rPr>
              <a:t>Doing the right thing right, right away</a:t>
            </a:r>
            <a:r>
              <a:rPr lang="en-US" sz="1800" dirty="0" smtClean="0">
                <a:solidFill>
                  <a:schemeClr val="tx2"/>
                </a:solidFill>
              </a:rPr>
              <a:t>..”</a:t>
            </a:r>
          </a:p>
          <a:p>
            <a:pPr>
              <a:buNone/>
            </a:pPr>
            <a:r>
              <a:rPr lang="en-US" sz="1800" i="1" dirty="0" smtClean="0"/>
              <a:t> </a:t>
            </a:r>
            <a:endParaRPr lang="en-US" sz="1800" dirty="0" smtClean="0"/>
          </a:p>
          <a:p>
            <a:pPr>
              <a:buNone/>
            </a:pPr>
            <a:endParaRPr lang="en-US" sz="18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cstate="print"/>
          <a:srcRect l="13084" r="12137"/>
          <a:stretch>
            <a:fillRect/>
          </a:stretch>
        </p:blipFill>
        <p:spPr bwMode="auto">
          <a:xfrm>
            <a:off x="381000" y="498735"/>
            <a:ext cx="8458200" cy="63592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5" name="Picture 3"/>
          <p:cNvPicPr>
            <a:picLocks noGrp="1" noChangeAspect="1" noChangeArrowheads="1"/>
          </p:cNvPicPr>
          <p:nvPr>
            <p:ph idx="1"/>
          </p:nvPr>
        </p:nvPicPr>
        <p:blipFill>
          <a:blip r:embed="rId2" cstate="print"/>
          <a:srcRect l="13084" r="13084"/>
          <a:stretch>
            <a:fillRect/>
          </a:stretch>
        </p:blipFill>
        <p:spPr bwMode="auto">
          <a:xfrm>
            <a:off x="409653" y="381000"/>
            <a:ext cx="8505747" cy="647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p:cNvPicPr>
            <a:picLocks noGrp="1" noChangeAspect="1" noChangeArrowheads="1"/>
          </p:cNvPicPr>
          <p:nvPr>
            <p:ph idx="1"/>
          </p:nvPr>
        </p:nvPicPr>
        <p:blipFill>
          <a:blip r:embed="rId2" cstate="print"/>
          <a:srcRect l="13084" r="12137"/>
          <a:stretch>
            <a:fillRect/>
          </a:stretch>
        </p:blipFill>
        <p:spPr bwMode="auto">
          <a:xfrm>
            <a:off x="457200" y="285328"/>
            <a:ext cx="8478860" cy="63747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Grp="1" noChangeAspect="1" noChangeArrowheads="1"/>
          </p:cNvPicPr>
          <p:nvPr>
            <p:ph idx="1"/>
          </p:nvPr>
        </p:nvPicPr>
        <p:blipFill>
          <a:blip r:embed="rId2" cstate="print"/>
          <a:srcRect l="13084" r="12137"/>
          <a:stretch>
            <a:fillRect/>
          </a:stretch>
        </p:blipFill>
        <p:spPr bwMode="auto">
          <a:xfrm>
            <a:off x="304800" y="94547"/>
            <a:ext cx="8610600" cy="64738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Grp="1" noChangeAspect="1" noChangeArrowheads="1"/>
          </p:cNvPicPr>
          <p:nvPr>
            <p:ph idx="1"/>
          </p:nvPr>
        </p:nvPicPr>
        <p:blipFill>
          <a:blip r:embed="rId2" cstate="print"/>
          <a:srcRect l="13252" r="11969"/>
          <a:stretch>
            <a:fillRect/>
          </a:stretch>
        </p:blipFill>
        <p:spPr bwMode="auto">
          <a:xfrm>
            <a:off x="381000" y="151838"/>
            <a:ext cx="8452961" cy="63553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170" name="Picture 2"/>
          <p:cNvPicPr>
            <a:picLocks noGrp="1" noChangeAspect="1" noChangeArrowheads="1"/>
          </p:cNvPicPr>
          <p:nvPr>
            <p:ph idx="1"/>
          </p:nvPr>
        </p:nvPicPr>
        <p:blipFill>
          <a:blip r:embed="rId2" cstate="print"/>
          <a:srcRect l="13084" r="12137"/>
          <a:stretch>
            <a:fillRect/>
          </a:stretch>
        </p:blipFill>
        <p:spPr bwMode="auto">
          <a:xfrm>
            <a:off x="609600" y="246947"/>
            <a:ext cx="8326462" cy="626021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194" name="Picture 2"/>
          <p:cNvPicPr>
            <a:picLocks noGrp="1" noChangeAspect="1" noChangeArrowheads="1"/>
          </p:cNvPicPr>
          <p:nvPr>
            <p:ph idx="1"/>
          </p:nvPr>
        </p:nvPicPr>
        <p:blipFill>
          <a:blip r:embed="rId2" cstate="print"/>
          <a:srcRect l="13084" r="12137"/>
          <a:stretch>
            <a:fillRect/>
          </a:stretch>
        </p:blipFill>
        <p:spPr bwMode="auto">
          <a:xfrm>
            <a:off x="385490" y="208566"/>
            <a:ext cx="8377510" cy="62985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9218" name="Picture 2"/>
          <p:cNvPicPr>
            <a:picLocks noGrp="1" noChangeAspect="1" noChangeArrowheads="1"/>
          </p:cNvPicPr>
          <p:nvPr>
            <p:ph idx="1"/>
          </p:nvPr>
        </p:nvPicPr>
        <p:blipFill>
          <a:blip r:embed="rId2" cstate="print"/>
          <a:srcRect l="13084" r="13084" b="7401"/>
          <a:stretch>
            <a:fillRect/>
          </a:stretch>
        </p:blipFill>
        <p:spPr bwMode="auto">
          <a:xfrm>
            <a:off x="220288" y="457200"/>
            <a:ext cx="8537170" cy="601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42" name="Picture 2"/>
          <p:cNvPicPr>
            <a:picLocks noGrp="1" noChangeAspect="1" noChangeArrowheads="1"/>
          </p:cNvPicPr>
          <p:nvPr>
            <p:ph idx="1"/>
          </p:nvPr>
        </p:nvPicPr>
        <p:blipFill>
          <a:blip r:embed="rId2" cstate="print"/>
          <a:srcRect l="30544" t="10102" r="14977" b="24726"/>
          <a:stretch>
            <a:fillRect/>
          </a:stretch>
        </p:blipFill>
        <p:spPr bwMode="auto">
          <a:xfrm>
            <a:off x="80494" y="381000"/>
            <a:ext cx="9063506"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33400"/>
          </a:xfrm>
        </p:spPr>
        <p:txBody>
          <a:bodyPr>
            <a:normAutofit fontScale="90000"/>
          </a:bodyPr>
          <a:lstStyle/>
          <a:p>
            <a:r>
              <a:rPr lang="en-US" sz="2400" b="1" dirty="0" smtClean="0"/>
              <a:t>REFERENCES </a:t>
            </a:r>
            <a:r>
              <a:rPr lang="en-US" sz="2400" dirty="0" smtClean="0"/>
              <a:t/>
            </a:r>
            <a:br>
              <a:rPr lang="en-US" sz="2400" dirty="0" smtClean="0"/>
            </a:br>
            <a:endParaRPr lang="en-US" sz="2400" dirty="0"/>
          </a:p>
        </p:txBody>
      </p:sp>
      <p:sp>
        <p:nvSpPr>
          <p:cNvPr id="3" name="Content Placeholder 2"/>
          <p:cNvSpPr>
            <a:spLocks noGrp="1"/>
          </p:cNvSpPr>
          <p:nvPr>
            <p:ph idx="1"/>
          </p:nvPr>
        </p:nvSpPr>
        <p:spPr>
          <a:xfrm>
            <a:off x="457200" y="533400"/>
            <a:ext cx="8229600" cy="5592763"/>
          </a:xfrm>
        </p:spPr>
        <p:txBody>
          <a:bodyPr>
            <a:noAutofit/>
          </a:bodyPr>
          <a:lstStyle/>
          <a:p>
            <a:pPr lvl="0"/>
            <a:r>
              <a:rPr lang="en-US" sz="1600" dirty="0" smtClean="0"/>
              <a:t>Roemer </a:t>
            </a:r>
            <a:r>
              <a:rPr lang="en-US" sz="1600" dirty="0" smtClean="0"/>
              <a:t>M , Montoya-Aguilar C. Quality Assessment and Assurance in Primary Healthcare, World Health Organization, Geneva , </a:t>
            </a:r>
            <a:r>
              <a:rPr lang="en-US" sz="1600" dirty="0" smtClean="0"/>
              <a:t>1988</a:t>
            </a:r>
          </a:p>
          <a:p>
            <a:pPr lvl="0"/>
            <a:endParaRPr lang="en-US" sz="1600" dirty="0" smtClean="0"/>
          </a:p>
          <a:p>
            <a:pPr lvl="0"/>
            <a:r>
              <a:rPr lang="en-US" sz="1600" dirty="0" smtClean="0"/>
              <a:t>Guideline </a:t>
            </a:r>
            <a:r>
              <a:rPr lang="en-US" sz="1600" dirty="0" smtClean="0"/>
              <a:t>on Implementation of Quality Assurance System in Health Facilities. Quality Assurance &amp; </a:t>
            </a:r>
            <a:r>
              <a:rPr lang="en-US" sz="1600" dirty="0" err="1" smtClean="0"/>
              <a:t>Standardisation</a:t>
            </a:r>
            <a:r>
              <a:rPr lang="en-US" sz="1600" dirty="0" smtClean="0"/>
              <a:t> Division ,Ministry of Health, </a:t>
            </a:r>
            <a:r>
              <a:rPr lang="en-US" sz="1600" dirty="0" err="1" smtClean="0"/>
              <a:t>Thimpu</a:t>
            </a:r>
            <a:r>
              <a:rPr lang="en-US" sz="1600" dirty="0" smtClean="0"/>
              <a:t>, Bhutan (2007</a:t>
            </a:r>
            <a:r>
              <a:rPr lang="en-US" sz="1600" dirty="0" smtClean="0"/>
              <a:t>)</a:t>
            </a:r>
          </a:p>
          <a:p>
            <a:pPr lvl="0">
              <a:buNone/>
            </a:pPr>
            <a:endParaRPr lang="en-US" sz="1600" dirty="0" smtClean="0"/>
          </a:p>
          <a:p>
            <a:r>
              <a:rPr lang="en-US" sz="1600" b="1" dirty="0" smtClean="0"/>
              <a:t> </a:t>
            </a:r>
            <a:r>
              <a:rPr lang="en-US" sz="1600" dirty="0" smtClean="0"/>
              <a:t>Brown </a:t>
            </a:r>
            <a:r>
              <a:rPr lang="en-US" sz="1600" dirty="0" smtClean="0"/>
              <a:t>L R, Franco LM, </a:t>
            </a:r>
            <a:r>
              <a:rPr lang="en-US" sz="1600" dirty="0" err="1" smtClean="0"/>
              <a:t>Rafeh</a:t>
            </a:r>
            <a:r>
              <a:rPr lang="en-US" sz="1600" dirty="0" smtClean="0"/>
              <a:t> R, </a:t>
            </a:r>
            <a:r>
              <a:rPr lang="en-US" sz="1600" dirty="0" err="1" smtClean="0"/>
              <a:t>Hatzell</a:t>
            </a:r>
            <a:r>
              <a:rPr lang="en-US" sz="1600" dirty="0" smtClean="0"/>
              <a:t> T. Quality Assurance Methodology Refinement Series- Quality Assurance of Healthcare in Developing Countries. Quality Assurance Project, </a:t>
            </a:r>
            <a:r>
              <a:rPr lang="en-US" sz="1600" dirty="0" err="1" smtClean="0"/>
              <a:t>Bethesda,USA</a:t>
            </a:r>
            <a:r>
              <a:rPr lang="en-US" sz="1600" dirty="0" smtClean="0"/>
              <a:t>.</a:t>
            </a:r>
          </a:p>
          <a:p>
            <a:pPr>
              <a:buNone/>
            </a:pPr>
            <a:endParaRPr lang="en-US" sz="1600" dirty="0" smtClean="0"/>
          </a:p>
          <a:p>
            <a:pPr lvl="0"/>
            <a:r>
              <a:rPr lang="en-US" sz="1600" dirty="0" err="1" smtClean="0"/>
              <a:t>Offei</a:t>
            </a:r>
            <a:r>
              <a:rPr lang="en-US" sz="1600" dirty="0" smtClean="0"/>
              <a:t> </a:t>
            </a:r>
            <a:r>
              <a:rPr lang="en-US" sz="1600" dirty="0" smtClean="0"/>
              <a:t>Aaron, Bannerman C, </a:t>
            </a:r>
            <a:r>
              <a:rPr lang="en-US" sz="1600" dirty="0" err="1" smtClean="0"/>
              <a:t>Kyermeh</a:t>
            </a:r>
            <a:r>
              <a:rPr lang="en-US" sz="1600" dirty="0" smtClean="0"/>
              <a:t> </a:t>
            </a:r>
            <a:r>
              <a:rPr lang="en-US" sz="1600" dirty="0" err="1" smtClean="0"/>
              <a:t>K.Healthcare</a:t>
            </a:r>
            <a:r>
              <a:rPr lang="en-US" sz="1600" dirty="0" smtClean="0"/>
              <a:t> Quality Assurance Manual for Sub districts- July </a:t>
            </a:r>
            <a:r>
              <a:rPr lang="en-US" sz="1600" dirty="0" smtClean="0"/>
              <a:t>2004</a:t>
            </a:r>
          </a:p>
          <a:p>
            <a:pPr lvl="0"/>
            <a:endParaRPr lang="en-US" sz="1600" dirty="0" smtClean="0"/>
          </a:p>
          <a:p>
            <a:pPr lvl="0"/>
            <a:r>
              <a:rPr lang="en-US" sz="1600" dirty="0" smtClean="0"/>
              <a:t>Quality </a:t>
            </a:r>
            <a:r>
              <a:rPr lang="en-US" sz="1600" dirty="0" smtClean="0"/>
              <a:t>and accreditation in health care services- A Global Review: </a:t>
            </a:r>
            <a:r>
              <a:rPr lang="en-US" sz="1600" dirty="0" smtClean="0"/>
              <a:t>WHO,Geneva,2003</a:t>
            </a:r>
          </a:p>
          <a:p>
            <a:pPr lvl="0"/>
            <a:endParaRPr lang="en-US" sz="1600" dirty="0" smtClean="0"/>
          </a:p>
          <a:p>
            <a:r>
              <a:rPr lang="en-US" sz="1600" dirty="0" smtClean="0"/>
              <a:t> </a:t>
            </a:r>
            <a:r>
              <a:rPr lang="en-US" sz="1600" dirty="0" err="1" smtClean="0"/>
              <a:t>Ganguly</a:t>
            </a:r>
            <a:r>
              <a:rPr lang="en-US" sz="1600" dirty="0" smtClean="0"/>
              <a:t> </a:t>
            </a:r>
            <a:r>
              <a:rPr lang="en-US" sz="1600" dirty="0" smtClean="0"/>
              <a:t>E et al . Developing quality assurance system for the primary health centers attached to MGIMS, </a:t>
            </a:r>
            <a:r>
              <a:rPr lang="en-US" sz="1600" dirty="0" err="1" smtClean="0"/>
              <a:t>Sevagram</a:t>
            </a:r>
            <a:endParaRPr lang="en-US" sz="1600" dirty="0" smtClean="0"/>
          </a:p>
          <a:p>
            <a:endParaRPr lang="en-US" sz="1600" dirty="0" smtClean="0"/>
          </a:p>
          <a:p>
            <a:r>
              <a:rPr lang="en-US" sz="1600" dirty="0" smtClean="0"/>
              <a:t>PHC – MAP Module </a:t>
            </a:r>
          </a:p>
          <a:p>
            <a:pPr>
              <a:buNone/>
            </a:pPr>
            <a:endParaRPr lang="en-US" sz="1600" dirty="0" smtClean="0"/>
          </a:p>
          <a:p>
            <a:r>
              <a:rPr lang="en-IN" sz="1600" dirty="0" err="1" smtClean="0"/>
              <a:t>Detels</a:t>
            </a:r>
            <a:r>
              <a:rPr lang="en-IN" sz="1600" dirty="0" smtClean="0"/>
              <a:t> </a:t>
            </a:r>
            <a:r>
              <a:rPr lang="en-IN" sz="1600" dirty="0" smtClean="0"/>
              <a:t>R, </a:t>
            </a:r>
            <a:r>
              <a:rPr lang="en-IN" sz="1600" dirty="0" err="1" smtClean="0"/>
              <a:t>Beaglehole</a:t>
            </a:r>
            <a:r>
              <a:rPr lang="en-IN" sz="1600" dirty="0" smtClean="0"/>
              <a:t> R, </a:t>
            </a:r>
            <a:r>
              <a:rPr lang="en-IN" sz="1600" dirty="0" err="1" smtClean="0"/>
              <a:t>Lansang</a:t>
            </a:r>
            <a:r>
              <a:rPr lang="en-IN" sz="1600" dirty="0" smtClean="0"/>
              <a:t> MA, </a:t>
            </a:r>
            <a:r>
              <a:rPr lang="en-IN" sz="1600" dirty="0" err="1" smtClean="0"/>
              <a:t>Gulliford</a:t>
            </a:r>
            <a:r>
              <a:rPr lang="en-IN" sz="1600" dirty="0" smtClean="0"/>
              <a:t> M. Oxford textbook of public health. Volume 2 . Methods of public health. 5</a:t>
            </a:r>
            <a:r>
              <a:rPr lang="en-IN" sz="1600" baseline="30000" dirty="0" smtClean="0"/>
              <a:t>th</a:t>
            </a:r>
            <a:r>
              <a:rPr lang="en-IN" sz="1600" dirty="0" smtClean="0"/>
              <a:t> edition, Oxford University Press, 2009</a:t>
            </a:r>
            <a:endParaRPr lang="en-US" sz="1600" dirty="0" smtClean="0"/>
          </a:p>
          <a:p>
            <a:endParaRPr lang="en-US" sz="1600" dirty="0" smtClean="0"/>
          </a:p>
          <a:p>
            <a:endParaRPr lang="en-US" sz="1600" dirty="0" smtClean="0"/>
          </a:p>
          <a:p>
            <a:pPr>
              <a:buNone/>
            </a:pPr>
            <a:r>
              <a:rPr lang="en-US" sz="1600" dirty="0" smtClean="0"/>
              <a:t> </a:t>
            </a:r>
          </a:p>
          <a:p>
            <a:pPr>
              <a:buNone/>
            </a:pPr>
            <a:r>
              <a:rPr lang="en-US" sz="1600" dirty="0" smtClean="0"/>
              <a:t> </a:t>
            </a:r>
          </a:p>
          <a:p>
            <a:endParaRPr 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09600"/>
          </a:xfrm>
          <a:solidFill>
            <a:schemeClr val="accent3">
              <a:lumMod val="60000"/>
              <a:lumOff val="40000"/>
            </a:schemeClr>
          </a:solidFill>
        </p:spPr>
        <p:txBody>
          <a:bodyPr>
            <a:normAutofit/>
          </a:bodyPr>
          <a:lstStyle/>
          <a:p>
            <a:r>
              <a:rPr lang="en-US" sz="2400" b="1" dirty="0" smtClean="0"/>
              <a:t>2. DEFINING QUALITY IN HEALTHCARE</a:t>
            </a:r>
            <a:endParaRPr lang="en-US" sz="2400" b="1" dirty="0"/>
          </a:p>
        </p:txBody>
      </p:sp>
      <p:sp>
        <p:nvSpPr>
          <p:cNvPr id="3" name="Content Placeholder 2"/>
          <p:cNvSpPr>
            <a:spLocks noGrp="1"/>
          </p:cNvSpPr>
          <p:nvPr>
            <p:ph idx="1"/>
          </p:nvPr>
        </p:nvSpPr>
        <p:spPr>
          <a:xfrm>
            <a:off x="457200" y="1143000"/>
            <a:ext cx="8229600" cy="5257800"/>
          </a:xfrm>
        </p:spPr>
        <p:txBody>
          <a:bodyPr>
            <a:noAutofit/>
          </a:bodyPr>
          <a:lstStyle/>
          <a:p>
            <a:pPr lvl="0"/>
            <a:r>
              <a:rPr lang="en-US" sz="2000" dirty="0" smtClean="0"/>
              <a:t>The degree of quality is the </a:t>
            </a:r>
            <a:r>
              <a:rPr lang="en-US" sz="2000" b="1" dirty="0" smtClean="0"/>
              <a:t>extent to which the care provided is expected to achieve the most favorable balance of risks and benefits</a:t>
            </a:r>
            <a:r>
              <a:rPr lang="en-US" sz="2000" dirty="0" smtClean="0"/>
              <a:t>.</a:t>
            </a:r>
          </a:p>
          <a:p>
            <a:pPr>
              <a:buNone/>
            </a:pPr>
            <a:r>
              <a:rPr lang="en-US" sz="2000" dirty="0" smtClean="0"/>
              <a:t>           - </a:t>
            </a:r>
            <a:r>
              <a:rPr lang="en-US" sz="2000" dirty="0" err="1" smtClean="0"/>
              <a:t>Avedis</a:t>
            </a:r>
            <a:r>
              <a:rPr lang="en-US" sz="2000" dirty="0" smtClean="0"/>
              <a:t> </a:t>
            </a:r>
            <a:r>
              <a:rPr lang="en-US" sz="2000" dirty="0" err="1" smtClean="0"/>
              <a:t>Donabedian</a:t>
            </a:r>
            <a:r>
              <a:rPr lang="en-US" sz="2000" dirty="0" smtClean="0"/>
              <a:t>, 1980</a:t>
            </a:r>
          </a:p>
          <a:p>
            <a:pPr>
              <a:buNone/>
            </a:pPr>
            <a:endParaRPr lang="en-US" sz="2000" dirty="0" smtClean="0"/>
          </a:p>
          <a:p>
            <a:pPr>
              <a:buNone/>
            </a:pPr>
            <a:r>
              <a:rPr lang="en-US" sz="2000" dirty="0" smtClean="0"/>
              <a:t> </a:t>
            </a:r>
          </a:p>
          <a:p>
            <a:pPr lvl="0"/>
            <a:r>
              <a:rPr lang="en-US" sz="2000" dirty="0" smtClean="0"/>
              <a:t>...</a:t>
            </a:r>
            <a:r>
              <a:rPr lang="en-US" sz="2000" b="1" dirty="0" smtClean="0"/>
              <a:t>proper performance (according to standards) of interventions that are known to be safe, that are affordable to the society in question, and that have the ability to produce an impact on mortality, morbidity, disability, and malnutrition.</a:t>
            </a:r>
          </a:p>
          <a:p>
            <a:pPr>
              <a:buNone/>
            </a:pPr>
            <a:r>
              <a:rPr lang="en-US" sz="2000" dirty="0" smtClean="0"/>
              <a:t>                              - M.I. Roemer and C. Montoya Aguilar, WHO, 1988</a:t>
            </a:r>
          </a:p>
          <a:p>
            <a:pPr>
              <a:buNone/>
            </a:pPr>
            <a:endParaRPr lang="en-US" sz="2000" dirty="0" smtClean="0"/>
          </a:p>
          <a:p>
            <a:pPr lvl="0"/>
            <a:r>
              <a:rPr lang="en-US" sz="2000" dirty="0" smtClean="0"/>
              <a:t> The </a:t>
            </a:r>
            <a:r>
              <a:rPr lang="en-US" sz="2000" b="1" dirty="0" smtClean="0"/>
              <a:t>degree to which health care for individuals and populations increase the likelihood of the desired health outcomes and are consistent with current professional knowledge </a:t>
            </a:r>
            <a:r>
              <a:rPr lang="en-US" sz="2000" dirty="0" smtClean="0"/>
              <a:t>(1996, Institute Of Medicine )</a:t>
            </a:r>
          </a:p>
          <a:p>
            <a:endParaRPr lang="en-US" sz="2000" dirty="0" smtClean="0"/>
          </a:p>
          <a:p>
            <a:pPr>
              <a:buNone/>
            </a:pPr>
            <a:r>
              <a:rPr lang="en-US" sz="2000" b="1" dirty="0" smtClean="0"/>
              <a:t> </a:t>
            </a:r>
            <a:endParaRPr lang="en-US" sz="2000" dirty="0" smtClean="0"/>
          </a:p>
          <a:p>
            <a:pPr>
              <a:buNone/>
            </a:pPr>
            <a:r>
              <a:rPr lang="en-US" sz="2000" b="1" dirty="0" smtClean="0"/>
              <a:t> </a:t>
            </a:r>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09600"/>
          </a:xfrm>
          <a:solidFill>
            <a:schemeClr val="accent3">
              <a:lumMod val="40000"/>
              <a:lumOff val="60000"/>
            </a:schemeClr>
          </a:solidFill>
        </p:spPr>
        <p:txBody>
          <a:bodyPr>
            <a:noAutofit/>
          </a:bodyPr>
          <a:lstStyle/>
          <a:p>
            <a:r>
              <a:rPr lang="en-US" sz="2000" b="1" dirty="0" smtClean="0"/>
              <a:t/>
            </a:r>
            <a:br>
              <a:rPr lang="en-US" sz="2000" b="1" dirty="0" smtClean="0"/>
            </a:br>
            <a:r>
              <a:rPr lang="en-US" sz="2000" b="1" dirty="0" smtClean="0"/>
              <a:t/>
            </a:r>
            <a:br>
              <a:rPr lang="en-US" sz="2000" b="1" dirty="0" smtClean="0"/>
            </a:br>
            <a:r>
              <a:rPr lang="en-US" sz="2000" b="1" dirty="0" smtClean="0"/>
              <a:t>3. </a:t>
            </a:r>
            <a:r>
              <a:rPr lang="en-US" sz="2000" b="1" dirty="0" smtClean="0"/>
              <a:t>Quality </a:t>
            </a:r>
            <a:r>
              <a:rPr lang="en-US" sz="2000" b="1" dirty="0" smtClean="0"/>
              <a:t>Measures at different points in the health system (</a:t>
            </a:r>
            <a:r>
              <a:rPr lang="en-US" sz="2000" b="1" dirty="0" err="1" smtClean="0"/>
              <a:t>Donabedian’s</a:t>
            </a:r>
            <a:r>
              <a:rPr lang="en-US" sz="2000" b="1" dirty="0" smtClean="0"/>
              <a:t>)</a:t>
            </a:r>
            <a:r>
              <a:rPr lang="en-US" sz="2000" dirty="0" smtClean="0"/>
              <a:t/>
            </a:r>
            <a:br>
              <a:rPr lang="en-US" sz="2000" dirty="0" smtClean="0"/>
            </a:br>
            <a:r>
              <a:rPr lang="en-US" sz="2000" b="1" dirty="0" smtClean="0"/>
              <a:t> </a:t>
            </a:r>
            <a:r>
              <a:rPr lang="en-US" sz="2000" dirty="0" smtClean="0"/>
              <a:t/>
            </a:r>
            <a:br>
              <a:rPr lang="en-US" sz="2000" dirty="0" smtClean="0"/>
            </a:br>
            <a:endParaRPr lang="en-US" sz="2000" dirty="0"/>
          </a:p>
        </p:txBody>
      </p:sp>
      <p:sp>
        <p:nvSpPr>
          <p:cNvPr id="3" name="Content Placeholder 2"/>
          <p:cNvSpPr>
            <a:spLocks noGrp="1"/>
          </p:cNvSpPr>
          <p:nvPr>
            <p:ph idx="1"/>
          </p:nvPr>
        </p:nvSpPr>
        <p:spPr>
          <a:xfrm>
            <a:off x="457200" y="1219200"/>
            <a:ext cx="8229600" cy="4906963"/>
          </a:xfrm>
        </p:spPr>
        <p:txBody>
          <a:bodyPr>
            <a:normAutofit fontScale="92500" lnSpcReduction="10000"/>
          </a:bodyPr>
          <a:lstStyle/>
          <a:p>
            <a:pPr marL="457200" indent="-457200">
              <a:buNone/>
            </a:pPr>
            <a:r>
              <a:rPr lang="en-US" sz="2000" b="1" dirty="0" smtClean="0"/>
              <a:t>i. Structural Quality Measures (Structure)</a:t>
            </a:r>
          </a:p>
          <a:p>
            <a:pPr marL="457200" indent="-457200">
              <a:buNone/>
            </a:pPr>
            <a:endParaRPr lang="en-US" sz="2000" dirty="0" smtClean="0"/>
          </a:p>
          <a:p>
            <a:pPr marL="457200" indent="-457200"/>
            <a:r>
              <a:rPr lang="en-US" sz="2000" dirty="0" smtClean="0"/>
              <a:t>Availability and quality of resources, management systems and policy guidelines.</a:t>
            </a:r>
          </a:p>
          <a:p>
            <a:r>
              <a:rPr lang="en-US" sz="2000" dirty="0" smtClean="0"/>
              <a:t>Number of qualified staff, appropriate training programs, available capital facilities (e.g. functioning X-Ray equipment, number of road worthy vehicles, amenities, etc.)</a:t>
            </a:r>
          </a:p>
          <a:p>
            <a:pPr>
              <a:buNone/>
            </a:pPr>
            <a:endParaRPr lang="en-US" sz="2000" dirty="0" smtClean="0"/>
          </a:p>
          <a:p>
            <a:pPr>
              <a:buNone/>
            </a:pPr>
            <a:r>
              <a:rPr lang="en-US" sz="2000" b="1" dirty="0" smtClean="0"/>
              <a:t>ii. Process Quality Measures (Process)</a:t>
            </a:r>
          </a:p>
          <a:p>
            <a:pPr>
              <a:buNone/>
            </a:pPr>
            <a:endParaRPr lang="en-US" sz="2000" dirty="0" smtClean="0"/>
          </a:p>
          <a:p>
            <a:r>
              <a:rPr lang="en-US" sz="2000" dirty="0" smtClean="0"/>
              <a:t>The care given, imparting information and clinical decision making are the actual processes of health care delivery</a:t>
            </a:r>
          </a:p>
          <a:p>
            <a:r>
              <a:rPr lang="en-US" sz="2000" dirty="0" smtClean="0"/>
              <a:t> Collection of this data depends on the existence of proper monitoring system. </a:t>
            </a:r>
          </a:p>
          <a:p>
            <a:r>
              <a:rPr lang="en-US" sz="2000" dirty="0" smtClean="0"/>
              <a:t>Process measures include waiting time, correct diagnosis, proper examination of patients, etc.</a:t>
            </a:r>
          </a:p>
          <a:p>
            <a:endParaRPr lang="en-US"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a:solidFill>
            <a:schemeClr val="accent3">
              <a:lumMod val="60000"/>
              <a:lumOff val="40000"/>
            </a:schemeClr>
          </a:solidFill>
        </p:spPr>
        <p:txBody>
          <a:bodyPr>
            <a:normAutofit/>
          </a:bodyPr>
          <a:lstStyle/>
          <a:p>
            <a:r>
              <a:rPr lang="en-US" sz="2800" b="1" dirty="0" smtClean="0"/>
              <a:t>QUALITY MEASURES….contd</a:t>
            </a:r>
            <a:endParaRPr lang="en-US" sz="2800" b="1" dirty="0"/>
          </a:p>
        </p:txBody>
      </p:sp>
      <p:sp>
        <p:nvSpPr>
          <p:cNvPr id="3" name="Content Placeholder 2"/>
          <p:cNvSpPr>
            <a:spLocks noGrp="1"/>
          </p:cNvSpPr>
          <p:nvPr>
            <p:ph idx="1"/>
          </p:nvPr>
        </p:nvSpPr>
        <p:spPr/>
        <p:txBody>
          <a:bodyPr>
            <a:normAutofit/>
          </a:bodyPr>
          <a:lstStyle/>
          <a:p>
            <a:pPr>
              <a:buNone/>
            </a:pPr>
            <a:r>
              <a:rPr lang="en-US" sz="2000" b="1" dirty="0" smtClean="0"/>
              <a:t>iii. Outcome Quality Measures (Outcome)</a:t>
            </a:r>
          </a:p>
          <a:p>
            <a:pPr>
              <a:buNone/>
            </a:pPr>
            <a:endParaRPr lang="en-US" sz="2000" dirty="0" smtClean="0"/>
          </a:p>
          <a:p>
            <a:r>
              <a:rPr lang="en-US" sz="2000" dirty="0" smtClean="0"/>
              <a:t>It is the overall end result of health care delivered; the outputs and health status. </a:t>
            </a:r>
          </a:p>
          <a:p>
            <a:endParaRPr lang="en-US" sz="2000" dirty="0" smtClean="0"/>
          </a:p>
          <a:p>
            <a:r>
              <a:rPr lang="en-US" sz="2000" dirty="0" smtClean="0"/>
              <a:t>Outcome measures include such as mortality, morbidity, patient satisfaction, coverage, attendance levels etc.</a:t>
            </a:r>
          </a:p>
          <a:p>
            <a:pPr>
              <a:buNone/>
            </a:pPr>
            <a:endParaRPr lang="en-US" sz="2000" dirty="0" smtClean="0"/>
          </a:p>
          <a:p>
            <a:r>
              <a:rPr lang="en-US" sz="2000" dirty="0" smtClean="0"/>
              <a:t>If we want to improve health outcomes, we must understand the processes and structures that contribute to achieving the outcome.</a:t>
            </a:r>
          </a:p>
          <a:p>
            <a:endParaRPr lang="en-US"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srcRect l="25389" t="16836" r="23496" b="14135"/>
          <a:stretch>
            <a:fillRect/>
          </a:stretch>
        </p:blipFill>
        <p:spPr bwMode="auto">
          <a:xfrm>
            <a:off x="457201" y="396524"/>
            <a:ext cx="8179418" cy="62102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0"/>
            <a:ext cx="6019800" cy="609600"/>
          </a:xfrm>
          <a:solidFill>
            <a:schemeClr val="accent4">
              <a:lumMod val="40000"/>
              <a:lumOff val="60000"/>
            </a:schemeClr>
          </a:solidFill>
        </p:spPr>
        <p:txBody>
          <a:bodyPr>
            <a:normAutofit/>
          </a:bodyPr>
          <a:lstStyle/>
          <a:p>
            <a:pPr lvl="0"/>
            <a:r>
              <a:rPr lang="en-US" sz="2400" b="1" dirty="0" smtClean="0"/>
              <a:t>Technical Competence</a:t>
            </a:r>
            <a:endParaRPr lang="en-US" sz="2400" b="1" dirty="0"/>
          </a:p>
        </p:txBody>
      </p:sp>
      <p:sp>
        <p:nvSpPr>
          <p:cNvPr id="3" name="Content Placeholder 2"/>
          <p:cNvSpPr>
            <a:spLocks noGrp="1"/>
          </p:cNvSpPr>
          <p:nvPr>
            <p:ph idx="1"/>
          </p:nvPr>
        </p:nvSpPr>
        <p:spPr>
          <a:xfrm>
            <a:off x="457200" y="838200"/>
            <a:ext cx="8229600" cy="5791200"/>
          </a:xfrm>
        </p:spPr>
        <p:txBody>
          <a:bodyPr>
            <a:normAutofit/>
          </a:bodyPr>
          <a:lstStyle/>
          <a:p>
            <a:r>
              <a:rPr lang="en-US" sz="1800" dirty="0" smtClean="0"/>
              <a:t>Refers to the </a:t>
            </a:r>
            <a:r>
              <a:rPr lang="en-US" sz="1800" b="1" dirty="0" smtClean="0"/>
              <a:t>skills, capability, and actual performance of health providers, managers, and support staff</a:t>
            </a:r>
          </a:p>
          <a:p>
            <a:pPr>
              <a:buNone/>
            </a:pPr>
            <a:endParaRPr lang="en-US" sz="1800" dirty="0" smtClean="0"/>
          </a:p>
          <a:p>
            <a:r>
              <a:rPr lang="en-US" sz="1800" dirty="0" smtClean="0"/>
              <a:t>Relates </a:t>
            </a:r>
            <a:r>
              <a:rPr lang="en-US" sz="1800" b="1" dirty="0" smtClean="0"/>
              <a:t>to how well providers execute practice guidelines and standards in terms of dependability, accuracy, reliability, and consistency</a:t>
            </a:r>
            <a:r>
              <a:rPr lang="en-US" sz="1800" dirty="0" smtClean="0"/>
              <a:t>. </a:t>
            </a:r>
          </a:p>
          <a:p>
            <a:pPr>
              <a:buNone/>
            </a:pPr>
            <a:endParaRPr lang="en-US" sz="1800" dirty="0" smtClean="0"/>
          </a:p>
          <a:p>
            <a:r>
              <a:rPr lang="en-US" sz="1800" dirty="0" smtClean="0"/>
              <a:t>Relevant for </a:t>
            </a:r>
            <a:r>
              <a:rPr lang="en-US" sz="1800" b="1" dirty="0" smtClean="0"/>
              <a:t>both clinical and nonclinical services</a:t>
            </a:r>
            <a:r>
              <a:rPr lang="en-US" sz="1800" dirty="0" smtClean="0"/>
              <a:t>.</a:t>
            </a:r>
          </a:p>
          <a:p>
            <a:endParaRPr lang="en-US" sz="1800" dirty="0" smtClean="0"/>
          </a:p>
          <a:p>
            <a:r>
              <a:rPr lang="en-US" sz="1800" dirty="0" smtClean="0"/>
              <a:t>Can also refer to </a:t>
            </a:r>
            <a:r>
              <a:rPr lang="en-US" sz="1800" b="1" dirty="0" smtClean="0"/>
              <a:t>material resources: for example, an X-ray machine must produce radiation that consistently meets accepted standards</a:t>
            </a:r>
          </a:p>
          <a:p>
            <a:endParaRPr lang="en-US" sz="1800" dirty="0" smtClean="0"/>
          </a:p>
          <a:p>
            <a:r>
              <a:rPr lang="en-US" sz="1800" dirty="0" smtClean="0"/>
              <a:t>A </a:t>
            </a:r>
            <a:r>
              <a:rPr lang="en-US" sz="1800" b="1" dirty="0" smtClean="0"/>
              <a:t>technically competent receptionist must be able to respond to information requests</a:t>
            </a:r>
            <a:r>
              <a:rPr lang="en-US" sz="1800" dirty="0" smtClean="0"/>
              <a:t>, </a:t>
            </a:r>
            <a:r>
              <a:rPr lang="en-US" sz="1800" b="1" dirty="0" smtClean="0"/>
              <a:t>while a pharmacist might be expected to possess competence in logistics and inventory management</a:t>
            </a:r>
          </a:p>
          <a:p>
            <a:endParaRPr lang="en-US" sz="1800" dirty="0" smtClean="0"/>
          </a:p>
          <a:p>
            <a:pPr lvl="0"/>
            <a:r>
              <a:rPr lang="en-US" sz="1800" b="1" dirty="0" smtClean="0"/>
              <a:t>A lack of technical competence </a:t>
            </a:r>
            <a:r>
              <a:rPr lang="en-US" sz="1800" dirty="0" smtClean="0"/>
              <a:t>can range from minor deviations from standard procedures to major errors that </a:t>
            </a:r>
            <a:r>
              <a:rPr lang="en-US" sz="1800" b="1" dirty="0" smtClean="0"/>
              <a:t>decrease effectiveness or jeopardize patient safety.</a:t>
            </a:r>
          </a:p>
          <a:p>
            <a:pPr>
              <a:buNone/>
            </a:pPr>
            <a:endParaRPr lang="en-US" sz="1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1360</TotalTime>
  <Words>2740</Words>
  <Application>Microsoft Office PowerPoint</Application>
  <PresentationFormat>On-screen Show (4:3)</PresentationFormat>
  <Paragraphs>391</Paragraphs>
  <Slides>49</Slides>
  <Notes>0</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Office Theme</vt:lpstr>
      <vt:lpstr>QUALITY ASSURANCE IN HEALTHCARE</vt:lpstr>
      <vt:lpstr>FRAMEWORK</vt:lpstr>
      <vt:lpstr>1. Quality ? </vt:lpstr>
      <vt:lpstr>DEFINING QUALITY</vt:lpstr>
      <vt:lpstr>2. DEFINING QUALITY IN HEALTHCARE</vt:lpstr>
      <vt:lpstr>  3. Quality Measures at different points in the health system (Donabedian’s)   </vt:lpstr>
      <vt:lpstr>QUALITY MEASURES….contd</vt:lpstr>
      <vt:lpstr>Slide 8</vt:lpstr>
      <vt:lpstr>Technical Competence</vt:lpstr>
      <vt:lpstr>Access to Services</vt:lpstr>
      <vt:lpstr>Effectiveness</vt:lpstr>
      <vt:lpstr>Interpersonal Relations</vt:lpstr>
      <vt:lpstr>Efficiency</vt:lpstr>
      <vt:lpstr> Safety </vt:lpstr>
      <vt:lpstr> Amenities </vt:lpstr>
      <vt:lpstr>Slide 16</vt:lpstr>
      <vt:lpstr>5. Quality- Perspective among different Stakeholders (Ovretveit’s)</vt:lpstr>
      <vt:lpstr>6. What is Quality Assurance in Health ? </vt:lpstr>
      <vt:lpstr>Quality  Assurance in Health</vt:lpstr>
      <vt:lpstr>7. The Four Tenets of Quality Assurance </vt:lpstr>
      <vt:lpstr>The Quality Assurance Process </vt:lpstr>
      <vt:lpstr>Slide 22</vt:lpstr>
      <vt:lpstr>8. Quality Assurance Process </vt:lpstr>
      <vt:lpstr>Slide 24</vt:lpstr>
      <vt:lpstr>9. TOOLS FOR QUALITY ASSURANCE – Quantitative and Qualitative </vt:lpstr>
      <vt:lpstr>QUALITY ASSURANCE TOOLS</vt:lpstr>
      <vt:lpstr>10. Key Activities in the Development of a Quality Assurance Program </vt:lpstr>
      <vt:lpstr>11. QUALITY ASSURANCE PROJECT </vt:lpstr>
      <vt:lpstr>INTERNAL QUALITY ASSURANCE       vs       EXTERNAL QUALTY ASSURANCE</vt:lpstr>
      <vt:lpstr> 12. Total quality management </vt:lpstr>
      <vt:lpstr>13. Medical Audit  </vt:lpstr>
      <vt:lpstr>14. QUALITY ASSURANCE IN HEALTHCARE IN INDIA</vt:lpstr>
      <vt:lpstr>Slide 33</vt:lpstr>
      <vt:lpstr>Tracking Quality Assurance in healthcare….. </vt:lpstr>
      <vt:lpstr>Regulation </vt:lpstr>
      <vt:lpstr>Certification </vt:lpstr>
      <vt:lpstr> Accreditation  </vt:lpstr>
      <vt:lpstr> Grading / Rating </vt:lpstr>
      <vt:lpstr>Slide 39</vt:lpstr>
      <vt:lpstr>Slide 40</vt:lpstr>
      <vt:lpstr>Slide 41</vt:lpstr>
      <vt:lpstr>Slide 42</vt:lpstr>
      <vt:lpstr>Slide 43</vt:lpstr>
      <vt:lpstr>Slide 44</vt:lpstr>
      <vt:lpstr>Slide 45</vt:lpstr>
      <vt:lpstr>Slide 46</vt:lpstr>
      <vt:lpstr>Slide 47</vt:lpstr>
      <vt:lpstr>Slide 48</vt:lpstr>
      <vt:lpstr>REFERENCES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QUALITY ASSURANCE IN HEALTHCARE</dc:title>
  <dc:creator>Gaurij</dc:creator>
  <cp:lastModifiedBy>Gaurij</cp:lastModifiedBy>
  <cp:revision>192</cp:revision>
  <dcterms:created xsi:type="dcterms:W3CDTF">2006-08-16T00:00:00Z</dcterms:created>
  <dcterms:modified xsi:type="dcterms:W3CDTF">2012-08-23T08:16:47Z</dcterms:modified>
</cp:coreProperties>
</file>